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Calibri" panose="020F0502020204030204" pitchFamily="34" charset="0"/>
      <p:regular r:id="rId11"/>
      <p:bold r:id="rId12"/>
      <p:italic r:id="rId13"/>
      <p:boldItalic r:id="rId14"/>
    </p:embeddedFont>
    <p:embeddedFont>
      <p:font typeface="Canva Sans" panose="020B0604020202020204" charset="0"/>
      <p:regular r:id="rId15"/>
    </p:embeddedFont>
    <p:embeddedFont>
      <p:font typeface="Canva Sans Bold" panose="020B0604020202020204" charset="0"/>
      <p:regular r:id="rId16"/>
    </p:embeddedFont>
    <p:embeddedFont>
      <p:font typeface="Montserrat Classic" panose="020B0604020202020204" charset="0"/>
      <p:regular r:id="rId17"/>
    </p:embeddedFont>
    <p:embeddedFont>
      <p:font typeface="Montserrat Classic Bold" panose="020B0604020202020204" charset="0"/>
      <p:regular r:id="rId18"/>
    </p:embeddedFont>
    <p:embeddedFont>
      <p:font typeface="Montserrat Light" panose="00000400000000000000" pitchFamily="2" charset="0"/>
      <p:regular r:id="rId19"/>
    </p:embeddedFont>
    <p:embeddedFont>
      <p:font typeface="Montserrat Light 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6" d="100"/>
          <a:sy n="36" d="100"/>
        </p:scale>
        <p:origin x="1140" y="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20.sv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1" t="23747" r="17606" b="7019"/>
          <a:stretch>
            <a:fillRect/>
          </a:stretch>
        </p:blipFill>
        <p:spPr>
          <a:xfrm>
            <a:off x="0" y="0"/>
            <a:ext cx="18288000" cy="10287000"/>
          </a:xfrm>
          <a:prstGeom prst="rect">
            <a:avLst/>
          </a:prstGeom>
        </p:spPr>
      </p:pic>
      <p:grpSp>
        <p:nvGrpSpPr>
          <p:cNvPr id="3" name="Group 3"/>
          <p:cNvGrpSpPr/>
          <p:nvPr/>
        </p:nvGrpSpPr>
        <p:grpSpPr>
          <a:xfrm>
            <a:off x="1449266" y="2499368"/>
            <a:ext cx="15389468" cy="4666971"/>
            <a:chOff x="0" y="0"/>
            <a:chExt cx="20519291" cy="6222628"/>
          </a:xfrm>
        </p:grpSpPr>
        <p:sp>
          <p:nvSpPr>
            <p:cNvPr id="4" name="AutoShape 4"/>
            <p:cNvSpPr/>
            <p:nvPr/>
          </p:nvSpPr>
          <p:spPr>
            <a:xfrm>
              <a:off x="347208" y="4580607"/>
              <a:ext cx="19824874" cy="231790"/>
            </a:xfrm>
            <a:prstGeom prst="rect">
              <a:avLst/>
            </a:prstGeom>
            <a:solidFill>
              <a:srgbClr val="F8FBFD"/>
            </a:solidFill>
          </p:spPr>
        </p:sp>
        <p:sp>
          <p:nvSpPr>
            <p:cNvPr id="5" name="TextBox 5"/>
            <p:cNvSpPr txBox="1"/>
            <p:nvPr/>
          </p:nvSpPr>
          <p:spPr>
            <a:xfrm>
              <a:off x="0" y="114300"/>
              <a:ext cx="20519291" cy="4042156"/>
            </a:xfrm>
            <a:prstGeom prst="rect">
              <a:avLst/>
            </a:prstGeom>
          </p:spPr>
          <p:txBody>
            <a:bodyPr lIns="0" tIns="0" rIns="0" bIns="0" rtlCol="0" anchor="t">
              <a:spAutoFit/>
            </a:bodyPr>
            <a:lstStyle/>
            <a:p>
              <a:pPr algn="ctr">
                <a:lnSpc>
                  <a:spcPts val="11664"/>
                </a:lnSpc>
              </a:pPr>
              <a:r>
                <a:rPr lang="en-US" sz="10800" spc="756">
                  <a:solidFill>
                    <a:srgbClr val="F8FBFD"/>
                  </a:solidFill>
                  <a:latin typeface="Montserrat Classic Bold"/>
                </a:rPr>
                <a:t>DESKTOP APP "TRAVEL AGENCY"</a:t>
              </a:r>
            </a:p>
          </p:txBody>
        </p:sp>
        <p:sp>
          <p:nvSpPr>
            <p:cNvPr id="6" name="TextBox 6"/>
            <p:cNvSpPr txBox="1"/>
            <p:nvPr/>
          </p:nvSpPr>
          <p:spPr>
            <a:xfrm>
              <a:off x="405686" y="5599904"/>
              <a:ext cx="19707919" cy="622723"/>
            </a:xfrm>
            <a:prstGeom prst="rect">
              <a:avLst/>
            </a:prstGeom>
          </p:spPr>
          <p:txBody>
            <a:bodyPr lIns="0" tIns="0" rIns="0" bIns="0" rtlCol="0" anchor="t">
              <a:spAutoFit/>
            </a:bodyPr>
            <a:lstStyle/>
            <a:p>
              <a:pPr algn="ctr">
                <a:lnSpc>
                  <a:spcPts val="3919"/>
                </a:lnSpc>
              </a:pPr>
              <a:r>
                <a:rPr lang="en-US" sz="2800" spc="196">
                  <a:solidFill>
                    <a:srgbClr val="F8FBFD"/>
                  </a:solidFill>
                  <a:latin typeface="Montserrat Classic"/>
                </a:rPr>
                <a:t>SOFTWARE REQUIREMENTS SPECIFICATIONS</a:t>
              </a:r>
            </a:p>
          </p:txBody>
        </p:sp>
      </p:grpSp>
      <p:sp>
        <p:nvSpPr>
          <p:cNvPr id="7" name="TextBox 7">
            <a:extLst>
              <a:ext uri="{FF2B5EF4-FFF2-40B4-BE49-F238E27FC236}">
                <a16:creationId xmlns:a16="http://schemas.microsoft.com/office/drawing/2014/main" id="{52E68F5E-7312-0F9F-FAD7-5E93BFED6D23}"/>
              </a:ext>
            </a:extLst>
          </p:cNvPr>
          <p:cNvSpPr txBox="1"/>
          <p:nvPr/>
        </p:nvSpPr>
        <p:spPr>
          <a:xfrm>
            <a:off x="13563600" y="8115991"/>
            <a:ext cx="4495604" cy="1180465"/>
          </a:xfrm>
          <a:prstGeom prst="rect">
            <a:avLst/>
          </a:prstGeom>
        </p:spPr>
        <p:txBody>
          <a:bodyPr wrap="square" lIns="0" tIns="0" rIns="0" bIns="0" rtlCol="0" anchor="t">
            <a:spAutoFit/>
          </a:bodyPr>
          <a:lstStyle/>
          <a:p>
            <a:pPr algn="ctr">
              <a:lnSpc>
                <a:spcPts val="4759"/>
              </a:lnSpc>
            </a:pPr>
            <a:r>
              <a:rPr lang="en-US" sz="3399" dirty="0">
                <a:solidFill>
                  <a:srgbClr val="F8FBFD"/>
                </a:solidFill>
                <a:latin typeface="Canva Sans"/>
              </a:rPr>
              <a:t>Batir Daniel</a:t>
            </a:r>
          </a:p>
          <a:p>
            <a:pPr algn="ctr">
              <a:lnSpc>
                <a:spcPts val="4759"/>
              </a:lnSpc>
            </a:pPr>
            <a:r>
              <a:rPr lang="en-US" sz="3399" dirty="0">
                <a:solidFill>
                  <a:srgbClr val="F8FBFD"/>
                </a:solidFill>
                <a:latin typeface="Canva Sans"/>
              </a:rPr>
              <a:t>PAPP1941</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8906" b="28906"/>
          <a:stretch>
            <a:fillRect/>
          </a:stretch>
        </p:blipFill>
        <p:spPr>
          <a:xfrm>
            <a:off x="0" y="0"/>
            <a:ext cx="18288000" cy="10287000"/>
          </a:xfrm>
          <a:prstGeom prst="rect">
            <a:avLst/>
          </a:prstGeom>
        </p:spPr>
      </p:pic>
      <p:sp>
        <p:nvSpPr>
          <p:cNvPr id="3" name="AutoShape 3"/>
          <p:cNvSpPr/>
          <p:nvPr/>
        </p:nvSpPr>
        <p:spPr>
          <a:xfrm>
            <a:off x="1028700" y="590306"/>
            <a:ext cx="16564615" cy="8667994"/>
          </a:xfrm>
          <a:prstGeom prst="rect">
            <a:avLst/>
          </a:prstGeom>
          <a:solidFill>
            <a:srgbClr val="053D57">
              <a:alpha val="89804"/>
            </a:srgbClr>
          </a:solidFill>
        </p:spPr>
      </p:sp>
      <p:grpSp>
        <p:nvGrpSpPr>
          <p:cNvPr id="4" name="Group 4"/>
          <p:cNvGrpSpPr/>
          <p:nvPr/>
        </p:nvGrpSpPr>
        <p:grpSpPr>
          <a:xfrm>
            <a:off x="1408719" y="973978"/>
            <a:ext cx="5826875" cy="1958960"/>
            <a:chOff x="0" y="0"/>
            <a:chExt cx="7769167" cy="2611947"/>
          </a:xfrm>
        </p:grpSpPr>
        <p:sp>
          <p:nvSpPr>
            <p:cNvPr id="5" name="TextBox 5"/>
            <p:cNvSpPr txBox="1"/>
            <p:nvPr/>
          </p:nvSpPr>
          <p:spPr>
            <a:xfrm>
              <a:off x="0" y="-47625"/>
              <a:ext cx="7769167" cy="1571625"/>
            </a:xfrm>
            <a:prstGeom prst="rect">
              <a:avLst/>
            </a:prstGeom>
          </p:spPr>
          <p:txBody>
            <a:bodyPr lIns="0" tIns="0" rIns="0" bIns="0" rtlCol="0" anchor="t">
              <a:spAutoFit/>
            </a:bodyPr>
            <a:lstStyle/>
            <a:p>
              <a:pPr>
                <a:lnSpc>
                  <a:spcPts val="9450"/>
                </a:lnSpc>
              </a:pPr>
              <a:r>
                <a:rPr lang="en-US" sz="7500" spc="67">
                  <a:solidFill>
                    <a:srgbClr val="F8FBFD"/>
                  </a:solidFill>
                  <a:latin typeface="Montserrat Classic Bold"/>
                </a:rPr>
                <a:t>Cuprins</a:t>
              </a:r>
            </a:p>
          </p:txBody>
        </p:sp>
        <p:sp>
          <p:nvSpPr>
            <p:cNvPr id="6" name="AutoShape 6"/>
            <p:cNvSpPr/>
            <p:nvPr/>
          </p:nvSpPr>
          <p:spPr>
            <a:xfrm>
              <a:off x="0" y="2380157"/>
              <a:ext cx="5915653" cy="231790"/>
            </a:xfrm>
            <a:prstGeom prst="rect">
              <a:avLst/>
            </a:prstGeom>
            <a:solidFill>
              <a:srgbClr val="F8FBFD"/>
            </a:solidFill>
          </p:spPr>
        </p:sp>
      </p:grpSp>
      <p:sp>
        <p:nvSpPr>
          <p:cNvPr id="7" name="TextBox 7"/>
          <p:cNvSpPr txBox="1"/>
          <p:nvPr/>
        </p:nvSpPr>
        <p:spPr>
          <a:xfrm>
            <a:off x="6848442" y="1117611"/>
            <a:ext cx="7764908" cy="6765108"/>
          </a:xfrm>
          <a:prstGeom prst="rect">
            <a:avLst/>
          </a:prstGeom>
        </p:spPr>
        <p:txBody>
          <a:bodyPr lIns="0" tIns="0" rIns="0" bIns="0" rtlCol="0" anchor="t">
            <a:spAutoFit/>
          </a:bodyPr>
          <a:lstStyle/>
          <a:p>
            <a:pPr>
              <a:lnSpc>
                <a:spcPts val="3393"/>
              </a:lnSpc>
              <a:spcBef>
                <a:spcPct val="0"/>
              </a:spcBef>
            </a:pPr>
            <a:r>
              <a:rPr lang="en-US" sz="2262" spc="22">
                <a:solidFill>
                  <a:srgbClr val="F8FBFD"/>
                </a:solidFill>
                <a:latin typeface="Montserrat Light Bold"/>
              </a:rPr>
              <a:t>Scopul documentului                                                                </a:t>
            </a:r>
          </a:p>
          <a:p>
            <a:pPr>
              <a:lnSpc>
                <a:spcPts val="3393"/>
              </a:lnSpc>
              <a:spcBef>
                <a:spcPct val="0"/>
              </a:spcBef>
            </a:pPr>
            <a:r>
              <a:rPr lang="en-US" sz="2262" spc="22">
                <a:solidFill>
                  <a:srgbClr val="F8FBFD"/>
                </a:solidFill>
                <a:latin typeface="Montserrat Light Bold"/>
              </a:rPr>
              <a:t>Conținutul documentului                                                          </a:t>
            </a:r>
          </a:p>
          <a:p>
            <a:pPr>
              <a:lnSpc>
                <a:spcPts val="3393"/>
              </a:lnSpc>
              <a:spcBef>
                <a:spcPct val="0"/>
              </a:spcBef>
            </a:pPr>
            <a:r>
              <a:rPr lang="en-US" sz="2262" spc="22">
                <a:solidFill>
                  <a:srgbClr val="F8FBFD"/>
                </a:solidFill>
                <a:latin typeface="Montserrat Light Bold"/>
              </a:rPr>
              <a:t>Obiectivele aplicatiei </a:t>
            </a:r>
            <a:r>
              <a:rPr lang="en-US" sz="2262" spc="22">
                <a:solidFill>
                  <a:srgbClr val="F8FBFD"/>
                </a:solidFill>
                <a:latin typeface="Montserrat Light"/>
              </a:rPr>
              <a:t>                                                                       </a:t>
            </a:r>
          </a:p>
          <a:p>
            <a:pPr>
              <a:lnSpc>
                <a:spcPts val="3393"/>
              </a:lnSpc>
              <a:spcBef>
                <a:spcPct val="0"/>
              </a:spcBef>
            </a:pPr>
            <a:r>
              <a:rPr lang="en-US" sz="2262" spc="22">
                <a:solidFill>
                  <a:srgbClr val="F8FBFD"/>
                </a:solidFill>
                <a:latin typeface="Montserrat Light"/>
              </a:rPr>
              <a:t>     Informatii generale despre aplicatie </a:t>
            </a:r>
          </a:p>
          <a:p>
            <a:pPr>
              <a:lnSpc>
                <a:spcPts val="3393"/>
              </a:lnSpc>
              <a:spcBef>
                <a:spcPct val="0"/>
              </a:spcBef>
            </a:pPr>
            <a:r>
              <a:rPr lang="en-US" sz="2262" spc="22">
                <a:solidFill>
                  <a:srgbClr val="F8FBFD"/>
                </a:solidFill>
                <a:latin typeface="Montserrat Light"/>
              </a:rPr>
              <a:t>     Serviciile aplicatiei                                                                                                                                                     </a:t>
            </a:r>
          </a:p>
          <a:p>
            <a:pPr>
              <a:lnSpc>
                <a:spcPts val="3393"/>
              </a:lnSpc>
              <a:spcBef>
                <a:spcPct val="0"/>
              </a:spcBef>
            </a:pPr>
            <a:r>
              <a:rPr lang="en-US" sz="2262" spc="22">
                <a:solidFill>
                  <a:srgbClr val="F8FBFD"/>
                </a:solidFill>
                <a:latin typeface="Montserrat Light Bold"/>
              </a:rPr>
              <a:t>Cerintele functionale</a:t>
            </a:r>
            <a:r>
              <a:rPr lang="en-US" sz="2262" spc="22">
                <a:solidFill>
                  <a:srgbClr val="F8FBFD"/>
                </a:solidFill>
                <a:latin typeface="Montserrat Light"/>
              </a:rPr>
              <a:t>                    </a:t>
            </a:r>
          </a:p>
          <a:p>
            <a:pPr>
              <a:lnSpc>
                <a:spcPts val="3393"/>
              </a:lnSpc>
            </a:pPr>
            <a:r>
              <a:rPr lang="en-US" sz="2262" spc="22">
                <a:solidFill>
                  <a:srgbClr val="F8FBFD"/>
                </a:solidFill>
                <a:latin typeface="Montserrat Light"/>
              </a:rPr>
              <a:t>     Actorii                                                             </a:t>
            </a:r>
          </a:p>
          <a:p>
            <a:pPr>
              <a:lnSpc>
                <a:spcPts val="3393"/>
              </a:lnSpc>
              <a:spcBef>
                <a:spcPct val="0"/>
              </a:spcBef>
            </a:pPr>
            <a:r>
              <a:rPr lang="en-US" sz="2262" spc="22">
                <a:solidFill>
                  <a:srgbClr val="F8FBFD"/>
                </a:solidFill>
                <a:latin typeface="Montserrat Light"/>
              </a:rPr>
              <a:t>     Cazurile de utilizare</a:t>
            </a:r>
          </a:p>
          <a:p>
            <a:pPr>
              <a:lnSpc>
                <a:spcPts val="3393"/>
              </a:lnSpc>
              <a:spcBef>
                <a:spcPct val="0"/>
              </a:spcBef>
            </a:pPr>
            <a:r>
              <a:rPr lang="en-US" sz="2262" spc="22">
                <a:solidFill>
                  <a:srgbClr val="F8FBFD"/>
                </a:solidFill>
                <a:latin typeface="Montserrat Light"/>
              </a:rPr>
              <a:t>     Diagrama de sistem                                                                                           </a:t>
            </a:r>
          </a:p>
          <a:p>
            <a:pPr>
              <a:lnSpc>
                <a:spcPts val="3393"/>
              </a:lnSpc>
              <a:spcBef>
                <a:spcPct val="0"/>
              </a:spcBef>
            </a:pPr>
            <a:r>
              <a:rPr lang="en-US" sz="2262" spc="22">
                <a:solidFill>
                  <a:srgbClr val="F8FBFD"/>
                </a:solidFill>
                <a:latin typeface="Montserrat Light Bold"/>
              </a:rPr>
              <a:t>Cerintele nefunctionale  </a:t>
            </a:r>
            <a:r>
              <a:rPr lang="en-US" sz="2262" spc="22">
                <a:solidFill>
                  <a:srgbClr val="F8FBFD"/>
                </a:solidFill>
                <a:latin typeface="Montserrat Light"/>
              </a:rPr>
              <a:t>                                               </a:t>
            </a:r>
          </a:p>
          <a:p>
            <a:pPr>
              <a:lnSpc>
                <a:spcPts val="3393"/>
              </a:lnSpc>
              <a:spcBef>
                <a:spcPct val="0"/>
              </a:spcBef>
            </a:pPr>
            <a:r>
              <a:rPr lang="en-US" sz="2262" spc="22">
                <a:solidFill>
                  <a:srgbClr val="F8FBFD"/>
                </a:solidFill>
                <a:latin typeface="Montserrat Light"/>
              </a:rPr>
              <a:t>     Cerinta de interfata                                                               </a:t>
            </a:r>
            <a:r>
              <a:rPr lang="en-US" sz="2262" spc="22">
                <a:solidFill>
                  <a:srgbClr val="F8FBFD"/>
                </a:solidFill>
                <a:latin typeface="Montserrat Light Bold"/>
              </a:rPr>
              <a:t>Anexe  </a:t>
            </a:r>
            <a:r>
              <a:rPr lang="en-US" sz="2262" spc="22">
                <a:solidFill>
                  <a:srgbClr val="F8FBFD"/>
                </a:solidFill>
                <a:latin typeface="Montserrat Light"/>
              </a:rPr>
              <a:t>                                                                </a:t>
            </a:r>
          </a:p>
          <a:p>
            <a:pPr>
              <a:lnSpc>
                <a:spcPts val="3393"/>
              </a:lnSpc>
              <a:spcBef>
                <a:spcPct val="0"/>
              </a:spcBef>
            </a:pPr>
            <a:r>
              <a:rPr lang="en-US" sz="2262" spc="22">
                <a:solidFill>
                  <a:srgbClr val="F8FBFD"/>
                </a:solidFill>
                <a:latin typeface="Montserrat Light"/>
              </a:rPr>
              <a:t>      Schitele ferestrelor                                                                </a:t>
            </a:r>
          </a:p>
          <a:p>
            <a:pPr>
              <a:lnSpc>
                <a:spcPts val="3393"/>
              </a:lnSpc>
              <a:spcBef>
                <a:spcPct val="0"/>
              </a:spcBef>
            </a:pPr>
            <a:r>
              <a:rPr lang="en-US" sz="2262" spc="22">
                <a:solidFill>
                  <a:srgbClr val="F8FBFD"/>
                </a:solidFill>
                <a:latin typeface="Montserrat Light"/>
              </a:rPr>
              <a:t>           Fereastra de logare                                                 </a:t>
            </a:r>
          </a:p>
          <a:p>
            <a:pPr>
              <a:lnSpc>
                <a:spcPts val="3393"/>
              </a:lnSpc>
              <a:spcBef>
                <a:spcPct val="0"/>
              </a:spcBef>
            </a:pPr>
            <a:r>
              <a:rPr lang="en-US" sz="2262" spc="22">
                <a:solidFill>
                  <a:srgbClr val="F8FBFD"/>
                </a:solidFill>
                <a:latin typeface="Montserrat Light"/>
              </a:rPr>
              <a:t>           Fereastra principala</a:t>
            </a:r>
          </a:p>
          <a:p>
            <a:pPr>
              <a:lnSpc>
                <a:spcPts val="3393"/>
              </a:lnSpc>
              <a:spcBef>
                <a:spcPct val="0"/>
              </a:spcBef>
            </a:pPr>
            <a:r>
              <a:rPr lang="en-US" sz="2262" spc="22">
                <a:solidFill>
                  <a:srgbClr val="F8FBFD"/>
                </a:solidFill>
                <a:latin typeface="Montserrat Light"/>
              </a:rPr>
              <a:t>           Fereastra de inregistrari                                                                                                                                                 </a:t>
            </a:r>
          </a:p>
        </p:txBody>
      </p:sp>
      <p:sp>
        <p:nvSpPr>
          <p:cNvPr id="8" name="TextBox 8"/>
          <p:cNvSpPr txBox="1"/>
          <p:nvPr/>
        </p:nvSpPr>
        <p:spPr>
          <a:xfrm>
            <a:off x="15055928" y="1136661"/>
            <a:ext cx="401981" cy="6694944"/>
          </a:xfrm>
          <a:prstGeom prst="rect">
            <a:avLst/>
          </a:prstGeom>
        </p:spPr>
        <p:txBody>
          <a:bodyPr lIns="0" tIns="0" rIns="0" bIns="0" rtlCol="0" anchor="t">
            <a:spAutoFit/>
          </a:bodyPr>
          <a:lstStyle/>
          <a:p>
            <a:pPr algn="ctr">
              <a:lnSpc>
                <a:spcPts val="3357"/>
              </a:lnSpc>
            </a:pPr>
            <a:r>
              <a:rPr lang="en-US" sz="2415" spc="169">
                <a:solidFill>
                  <a:srgbClr val="F8FBFD"/>
                </a:solidFill>
                <a:latin typeface="Montserrat Classic Bold"/>
              </a:rPr>
              <a:t>1</a:t>
            </a:r>
          </a:p>
          <a:p>
            <a:pPr algn="ctr">
              <a:lnSpc>
                <a:spcPts val="3357"/>
              </a:lnSpc>
            </a:pPr>
            <a:r>
              <a:rPr lang="en-US" sz="2415" spc="169">
                <a:solidFill>
                  <a:srgbClr val="F8FBFD"/>
                </a:solidFill>
                <a:latin typeface="Montserrat Classic"/>
              </a:rPr>
              <a:t>1</a:t>
            </a:r>
          </a:p>
          <a:p>
            <a:pPr algn="ctr">
              <a:lnSpc>
                <a:spcPts val="3357"/>
              </a:lnSpc>
            </a:pPr>
            <a:r>
              <a:rPr lang="en-US" sz="2415" spc="169">
                <a:solidFill>
                  <a:srgbClr val="F8FBFD"/>
                </a:solidFill>
                <a:latin typeface="Montserrat Classic"/>
              </a:rPr>
              <a:t>2</a:t>
            </a:r>
          </a:p>
          <a:p>
            <a:pPr algn="ctr">
              <a:lnSpc>
                <a:spcPts val="3357"/>
              </a:lnSpc>
            </a:pPr>
            <a:r>
              <a:rPr lang="en-US" sz="2415" spc="169">
                <a:solidFill>
                  <a:srgbClr val="F8FBFD"/>
                </a:solidFill>
                <a:latin typeface="Montserrat Classic"/>
              </a:rPr>
              <a:t>2</a:t>
            </a:r>
          </a:p>
          <a:p>
            <a:pPr algn="ctr">
              <a:lnSpc>
                <a:spcPts val="3357"/>
              </a:lnSpc>
            </a:pPr>
            <a:r>
              <a:rPr lang="en-US" sz="2415" spc="169">
                <a:solidFill>
                  <a:srgbClr val="F8FBFD"/>
                </a:solidFill>
                <a:latin typeface="Montserrat Classic"/>
              </a:rPr>
              <a:t>2</a:t>
            </a:r>
          </a:p>
          <a:p>
            <a:pPr algn="ctr">
              <a:lnSpc>
                <a:spcPts val="3357"/>
              </a:lnSpc>
            </a:pPr>
            <a:r>
              <a:rPr lang="en-US" sz="2415" spc="169">
                <a:solidFill>
                  <a:srgbClr val="F8FBFD"/>
                </a:solidFill>
                <a:latin typeface="Montserrat Classic"/>
              </a:rPr>
              <a:t>2</a:t>
            </a:r>
          </a:p>
          <a:p>
            <a:pPr algn="ctr">
              <a:lnSpc>
                <a:spcPts val="3357"/>
              </a:lnSpc>
            </a:pPr>
            <a:r>
              <a:rPr lang="en-US" sz="2415" spc="169">
                <a:solidFill>
                  <a:srgbClr val="F8FBFD"/>
                </a:solidFill>
                <a:latin typeface="Montserrat Classic"/>
              </a:rPr>
              <a:t>3</a:t>
            </a:r>
          </a:p>
          <a:p>
            <a:pPr algn="ctr">
              <a:lnSpc>
                <a:spcPts val="3357"/>
              </a:lnSpc>
            </a:pPr>
            <a:r>
              <a:rPr lang="en-US" sz="2415" spc="169">
                <a:solidFill>
                  <a:srgbClr val="F8FBFD"/>
                </a:solidFill>
                <a:latin typeface="Montserrat Classic"/>
              </a:rPr>
              <a:t>3</a:t>
            </a:r>
          </a:p>
          <a:p>
            <a:pPr algn="ctr">
              <a:lnSpc>
                <a:spcPts val="3357"/>
              </a:lnSpc>
            </a:pPr>
            <a:r>
              <a:rPr lang="en-US" sz="2415" spc="169">
                <a:solidFill>
                  <a:srgbClr val="F8FBFD"/>
                </a:solidFill>
                <a:latin typeface="Montserrat Classic"/>
              </a:rPr>
              <a:t>4</a:t>
            </a:r>
          </a:p>
          <a:p>
            <a:pPr algn="ctr">
              <a:lnSpc>
                <a:spcPts val="3357"/>
              </a:lnSpc>
            </a:pPr>
            <a:r>
              <a:rPr lang="en-US" sz="2415" spc="169">
                <a:solidFill>
                  <a:srgbClr val="F8FBFD"/>
                </a:solidFill>
                <a:latin typeface="Montserrat Classic"/>
              </a:rPr>
              <a:t>5</a:t>
            </a:r>
          </a:p>
          <a:p>
            <a:pPr algn="ctr">
              <a:lnSpc>
                <a:spcPts val="3357"/>
              </a:lnSpc>
            </a:pPr>
            <a:r>
              <a:rPr lang="en-US" sz="2415" spc="169">
                <a:solidFill>
                  <a:srgbClr val="F8FBFD"/>
                </a:solidFill>
                <a:latin typeface="Montserrat Classic"/>
              </a:rPr>
              <a:t>5</a:t>
            </a:r>
          </a:p>
          <a:p>
            <a:pPr algn="ctr">
              <a:lnSpc>
                <a:spcPts val="3357"/>
              </a:lnSpc>
            </a:pPr>
            <a:r>
              <a:rPr lang="en-US" sz="2415" spc="169">
                <a:solidFill>
                  <a:srgbClr val="F8FBFD"/>
                </a:solidFill>
                <a:latin typeface="Montserrat Classic"/>
              </a:rPr>
              <a:t>6</a:t>
            </a:r>
          </a:p>
          <a:p>
            <a:pPr algn="ctr">
              <a:lnSpc>
                <a:spcPts val="3357"/>
              </a:lnSpc>
            </a:pPr>
            <a:r>
              <a:rPr lang="en-US" sz="2415" spc="123">
                <a:solidFill>
                  <a:srgbClr val="F8FBFD"/>
                </a:solidFill>
                <a:latin typeface="Montserrat Classic"/>
              </a:rPr>
              <a:t>6</a:t>
            </a:r>
          </a:p>
          <a:p>
            <a:pPr algn="ctr">
              <a:lnSpc>
                <a:spcPts val="3357"/>
              </a:lnSpc>
            </a:pPr>
            <a:r>
              <a:rPr lang="en-US" sz="2415" spc="169">
                <a:solidFill>
                  <a:srgbClr val="F8FBFD"/>
                </a:solidFill>
                <a:latin typeface="Montserrat Classic"/>
              </a:rPr>
              <a:t>6</a:t>
            </a:r>
          </a:p>
          <a:p>
            <a:pPr algn="ctr">
              <a:lnSpc>
                <a:spcPts val="3357"/>
              </a:lnSpc>
            </a:pPr>
            <a:r>
              <a:rPr lang="en-US" sz="2415" spc="169">
                <a:solidFill>
                  <a:srgbClr val="F8FBFD"/>
                </a:solidFill>
                <a:latin typeface="Montserrat Classic"/>
              </a:rPr>
              <a:t>7</a:t>
            </a:r>
          </a:p>
          <a:p>
            <a:pPr algn="ctr">
              <a:lnSpc>
                <a:spcPts val="3357"/>
              </a:lnSpc>
            </a:pPr>
            <a:r>
              <a:rPr lang="en-US" sz="2415" spc="169">
                <a:solidFill>
                  <a:srgbClr val="F8FBFD"/>
                </a:solidFill>
                <a:latin typeface="Montserrat Classic"/>
              </a:rPr>
              <a:t>7</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AutoShape 3"/>
          <p:cNvSpPr/>
          <p:nvPr/>
        </p:nvSpPr>
        <p:spPr>
          <a:xfrm>
            <a:off x="1028700" y="828887"/>
            <a:ext cx="16230600" cy="8229600"/>
          </a:xfrm>
          <a:prstGeom prst="rect">
            <a:avLst/>
          </a:prstGeom>
          <a:solidFill>
            <a:srgbClr val="053D57">
              <a:alpha val="89804"/>
            </a:srgbClr>
          </a:solidFill>
        </p:spPr>
      </p:sp>
      <p:pic>
        <p:nvPicPr>
          <p:cNvPr id="4" name="Picture 4"/>
          <p:cNvPicPr>
            <a:picLocks noChangeAspect="1"/>
          </p:cNvPicPr>
          <p:nvPr/>
        </p:nvPicPr>
        <p:blipFill>
          <a:blip r:embed="rId3"/>
          <a:srcRect/>
          <a:stretch>
            <a:fillRect/>
          </a:stretch>
        </p:blipFill>
        <p:spPr>
          <a:xfrm>
            <a:off x="3378014" y="1242795"/>
            <a:ext cx="1011235" cy="1011235"/>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781537" y="5762042"/>
            <a:ext cx="607712" cy="586718"/>
          </a:xfrm>
          <a:prstGeom prst="rect">
            <a:avLst/>
          </a:prstGeom>
        </p:spPr>
      </p:pic>
      <p:sp>
        <p:nvSpPr>
          <p:cNvPr id="6" name="TextBox 6"/>
          <p:cNvSpPr txBox="1"/>
          <p:nvPr/>
        </p:nvSpPr>
        <p:spPr>
          <a:xfrm>
            <a:off x="1872343" y="2349009"/>
            <a:ext cx="13881286" cy="2594677"/>
          </a:xfrm>
          <a:prstGeom prst="rect">
            <a:avLst/>
          </a:prstGeom>
        </p:spPr>
        <p:txBody>
          <a:bodyPr lIns="0" tIns="0" rIns="0" bIns="0" rtlCol="0" anchor="t">
            <a:spAutoFit/>
          </a:bodyPr>
          <a:lstStyle/>
          <a:p>
            <a:pPr>
              <a:lnSpc>
                <a:spcPts val="4115"/>
              </a:lnSpc>
            </a:pPr>
            <a:r>
              <a:rPr lang="en-US" sz="2743" spc="27">
                <a:solidFill>
                  <a:srgbClr val="F8FBFD"/>
                </a:solidFill>
                <a:latin typeface="Montserrat Light"/>
              </a:rPr>
              <a:t>Obiectivul documentului SRS (Specificații de cerințe software) este de a oferi o definiție detaliată a necesităților unui proiect software, incluzând funcționalități importante, performanță, limitări și criterii de aceptare. Acest document funcționează ca o bază pentru proiectare, dezvoltare și testare software și ajută la precizarea așteptărilor atât pentru dezvoltatori, cât și pentru clienți.</a:t>
            </a:r>
          </a:p>
        </p:txBody>
      </p:sp>
      <p:sp>
        <p:nvSpPr>
          <p:cNvPr id="7" name="TextBox 7"/>
          <p:cNvSpPr txBox="1"/>
          <p:nvPr/>
        </p:nvSpPr>
        <p:spPr>
          <a:xfrm>
            <a:off x="2758032" y="1257240"/>
            <a:ext cx="10738973" cy="887095"/>
          </a:xfrm>
          <a:prstGeom prst="rect">
            <a:avLst/>
          </a:prstGeom>
        </p:spPr>
        <p:txBody>
          <a:bodyPr lIns="0" tIns="0" rIns="0" bIns="0" rtlCol="0" anchor="t">
            <a:spAutoFit/>
          </a:bodyPr>
          <a:lstStyle/>
          <a:p>
            <a:pPr algn="ctr">
              <a:lnSpc>
                <a:spcPts val="7279"/>
              </a:lnSpc>
            </a:pPr>
            <a:r>
              <a:rPr lang="en-US" sz="5199">
                <a:solidFill>
                  <a:srgbClr val="F8FBFD"/>
                </a:solidFill>
                <a:latin typeface="Canva Sans Bold"/>
              </a:rPr>
              <a:t>Scopul documentului</a:t>
            </a:r>
          </a:p>
        </p:txBody>
      </p:sp>
      <p:sp>
        <p:nvSpPr>
          <p:cNvPr id="8" name="TextBox 8"/>
          <p:cNvSpPr txBox="1"/>
          <p:nvPr/>
        </p:nvSpPr>
        <p:spPr>
          <a:xfrm>
            <a:off x="4631668" y="5609642"/>
            <a:ext cx="7902791" cy="700899"/>
          </a:xfrm>
          <a:prstGeom prst="rect">
            <a:avLst/>
          </a:prstGeom>
        </p:spPr>
        <p:txBody>
          <a:bodyPr lIns="0" tIns="0" rIns="0" bIns="0" rtlCol="0" anchor="t">
            <a:spAutoFit/>
          </a:bodyPr>
          <a:lstStyle/>
          <a:p>
            <a:pPr algn="ctr">
              <a:lnSpc>
                <a:spcPts val="5986"/>
              </a:lnSpc>
              <a:spcBef>
                <a:spcPct val="0"/>
              </a:spcBef>
            </a:pPr>
            <a:r>
              <a:rPr lang="en-US" sz="3650" spc="255">
                <a:solidFill>
                  <a:srgbClr val="F8FBFD"/>
                </a:solidFill>
                <a:latin typeface="Montserrat Classic Bold"/>
              </a:rPr>
              <a:t>CONȚINUTUL DOCUMENTULUI</a:t>
            </a:r>
          </a:p>
        </p:txBody>
      </p:sp>
      <p:sp>
        <p:nvSpPr>
          <p:cNvPr id="9" name="TextBox 9"/>
          <p:cNvSpPr txBox="1"/>
          <p:nvPr/>
        </p:nvSpPr>
        <p:spPr>
          <a:xfrm>
            <a:off x="4631668" y="6481991"/>
            <a:ext cx="7559675" cy="1962252"/>
          </a:xfrm>
          <a:prstGeom prst="rect">
            <a:avLst/>
          </a:prstGeom>
        </p:spPr>
        <p:txBody>
          <a:bodyPr lIns="0" tIns="0" rIns="0" bIns="0" rtlCol="0" anchor="t">
            <a:spAutoFit/>
          </a:bodyPr>
          <a:lstStyle/>
          <a:p>
            <a:pPr>
              <a:lnSpc>
                <a:spcPts val="3910"/>
              </a:lnSpc>
              <a:spcBef>
                <a:spcPct val="0"/>
              </a:spcBef>
            </a:pPr>
            <a:r>
              <a:rPr lang="en-US" sz="2384" spc="166">
                <a:solidFill>
                  <a:srgbClr val="F8FBFD"/>
                </a:solidFill>
                <a:ea typeface="Montserrat Classic"/>
              </a:rPr>
              <a:t>● PREZENTAREA OBIECTIVELOR APLICAȚIEI</a:t>
            </a:r>
          </a:p>
          <a:p>
            <a:pPr>
              <a:lnSpc>
                <a:spcPts val="3910"/>
              </a:lnSpc>
              <a:spcBef>
                <a:spcPct val="0"/>
              </a:spcBef>
            </a:pPr>
            <a:r>
              <a:rPr lang="en-US" sz="2384" spc="166">
                <a:solidFill>
                  <a:srgbClr val="F8FBFD"/>
                </a:solidFill>
                <a:ea typeface="Montserrat Classic"/>
              </a:rPr>
              <a:t>● CERINȚELE FUNCȚIONALE</a:t>
            </a:r>
          </a:p>
          <a:p>
            <a:pPr>
              <a:lnSpc>
                <a:spcPts val="3910"/>
              </a:lnSpc>
              <a:spcBef>
                <a:spcPct val="0"/>
              </a:spcBef>
            </a:pPr>
            <a:r>
              <a:rPr lang="en-US" sz="2384" spc="166">
                <a:solidFill>
                  <a:srgbClr val="F8FBFD"/>
                </a:solidFill>
                <a:ea typeface="Montserrat Classic"/>
              </a:rPr>
              <a:t>● CERINȚELE NEFUNCȚIONALE</a:t>
            </a:r>
          </a:p>
          <a:p>
            <a:pPr>
              <a:lnSpc>
                <a:spcPts val="3910"/>
              </a:lnSpc>
              <a:spcBef>
                <a:spcPct val="0"/>
              </a:spcBef>
            </a:pPr>
            <a:r>
              <a:rPr lang="en-US" sz="2384" spc="166">
                <a:solidFill>
                  <a:srgbClr val="F8FBFD"/>
                </a:solidFill>
                <a:ea typeface="Montserrat Classic"/>
              </a:rPr>
              <a:t>● ANEXE</a:t>
            </a:r>
          </a:p>
        </p:txBody>
      </p:sp>
      <p:sp>
        <p:nvSpPr>
          <p:cNvPr id="10" name="TextBox 10"/>
          <p:cNvSpPr txBox="1"/>
          <p:nvPr/>
        </p:nvSpPr>
        <p:spPr>
          <a:xfrm>
            <a:off x="9029065" y="9277562"/>
            <a:ext cx="229870" cy="580390"/>
          </a:xfrm>
          <a:prstGeom prst="rect">
            <a:avLst/>
          </a:prstGeom>
        </p:spPr>
        <p:txBody>
          <a:bodyPr lIns="0" tIns="0" rIns="0" bIns="0" rtlCol="0" anchor="t">
            <a:spAutoFit/>
          </a:bodyPr>
          <a:lstStyle/>
          <a:p>
            <a:pPr algn="ctr">
              <a:lnSpc>
                <a:spcPts val="4759"/>
              </a:lnSpc>
            </a:pPr>
            <a:r>
              <a:rPr lang="en-US" sz="3399">
                <a:solidFill>
                  <a:srgbClr val="F8FBFD"/>
                </a:solidFill>
                <a:latin typeface="Canva Sans"/>
              </a:rPr>
              <a:t>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562" b="12562"/>
          <a:stretch>
            <a:fillRect/>
          </a:stretch>
        </p:blipFill>
        <p:spPr>
          <a:xfrm>
            <a:off x="0" y="0"/>
            <a:ext cx="18288000" cy="10287000"/>
          </a:xfrm>
          <a:prstGeom prst="rect">
            <a:avLst/>
          </a:prstGeom>
        </p:spPr>
      </p:pic>
      <p:sp>
        <p:nvSpPr>
          <p:cNvPr id="3" name="AutoShape 3"/>
          <p:cNvSpPr/>
          <p:nvPr/>
        </p:nvSpPr>
        <p:spPr>
          <a:xfrm>
            <a:off x="1028700" y="1028700"/>
            <a:ext cx="16230600" cy="8229600"/>
          </a:xfrm>
          <a:prstGeom prst="rect">
            <a:avLst/>
          </a:prstGeom>
          <a:solidFill>
            <a:srgbClr val="053D57">
              <a:alpha val="89804"/>
            </a:srgbClr>
          </a:solidFill>
        </p:spPr>
      </p:sp>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472483" y="1391327"/>
            <a:ext cx="1124667" cy="1102174"/>
          </a:xfrm>
          <a:prstGeom prst="rect">
            <a:avLst/>
          </a:prstGeom>
        </p:spPr>
      </p:pic>
      <p:sp>
        <p:nvSpPr>
          <p:cNvPr id="5" name="TextBox 5"/>
          <p:cNvSpPr txBox="1"/>
          <p:nvPr/>
        </p:nvSpPr>
        <p:spPr>
          <a:xfrm>
            <a:off x="3034817" y="1157419"/>
            <a:ext cx="11640516" cy="973455"/>
          </a:xfrm>
          <a:prstGeom prst="rect">
            <a:avLst/>
          </a:prstGeom>
        </p:spPr>
        <p:txBody>
          <a:bodyPr lIns="0" tIns="0" rIns="0" bIns="0" rtlCol="0" anchor="t">
            <a:spAutoFit/>
          </a:bodyPr>
          <a:lstStyle/>
          <a:p>
            <a:pPr algn="ctr">
              <a:lnSpc>
                <a:spcPts val="7860"/>
              </a:lnSpc>
            </a:pPr>
            <a:r>
              <a:rPr lang="en-US" sz="6000" spc="174">
                <a:solidFill>
                  <a:srgbClr val="F8FBFD"/>
                </a:solidFill>
                <a:latin typeface="Montserrat Classic Bold"/>
              </a:rPr>
              <a:t>OBIECTIVELE APLICAȚIEI</a:t>
            </a:r>
          </a:p>
        </p:txBody>
      </p:sp>
      <p:sp>
        <p:nvSpPr>
          <p:cNvPr id="6" name="TextBox 6"/>
          <p:cNvSpPr txBox="1"/>
          <p:nvPr/>
        </p:nvSpPr>
        <p:spPr>
          <a:xfrm>
            <a:off x="3754300" y="2026099"/>
            <a:ext cx="7967613" cy="475563"/>
          </a:xfrm>
          <a:prstGeom prst="rect">
            <a:avLst/>
          </a:prstGeom>
        </p:spPr>
        <p:txBody>
          <a:bodyPr lIns="0" tIns="0" rIns="0" bIns="0" rtlCol="0" anchor="t">
            <a:spAutoFit/>
          </a:bodyPr>
          <a:lstStyle/>
          <a:p>
            <a:pPr marL="517869" lvl="1" indent="-258934" algn="ctr">
              <a:lnSpc>
                <a:spcPts val="3933"/>
              </a:lnSpc>
              <a:buFont typeface="Arial"/>
              <a:buChar char="•"/>
            </a:pPr>
            <a:r>
              <a:rPr lang="en-US" sz="2398" spc="167">
                <a:solidFill>
                  <a:srgbClr val="F8FBFD"/>
                </a:solidFill>
                <a:latin typeface="Montserrat Classic"/>
              </a:rPr>
              <a:t>INFORMAȚII GENERALE DESPRE APLICAȚIE</a:t>
            </a:r>
          </a:p>
        </p:txBody>
      </p:sp>
      <p:sp>
        <p:nvSpPr>
          <p:cNvPr id="7" name="TextBox 7"/>
          <p:cNvSpPr txBox="1"/>
          <p:nvPr/>
        </p:nvSpPr>
        <p:spPr>
          <a:xfrm>
            <a:off x="1871894" y="2850787"/>
            <a:ext cx="15092704" cy="2446388"/>
          </a:xfrm>
          <a:prstGeom prst="rect">
            <a:avLst/>
          </a:prstGeom>
        </p:spPr>
        <p:txBody>
          <a:bodyPr lIns="0" tIns="0" rIns="0" bIns="0" rtlCol="0" anchor="t">
            <a:spAutoFit/>
          </a:bodyPr>
          <a:lstStyle/>
          <a:p>
            <a:pPr>
              <a:lnSpc>
                <a:spcPts val="2840"/>
              </a:lnSpc>
              <a:spcBef>
                <a:spcPct val="0"/>
              </a:spcBef>
            </a:pPr>
            <a:r>
              <a:rPr lang="en-US" sz="1732" spc="121">
                <a:solidFill>
                  <a:srgbClr val="F8FBFD"/>
                </a:solidFill>
                <a:latin typeface="Montserrat Classic"/>
              </a:rPr>
              <a:t>APLICAȚIA DESKTOP TRAVEL AGENCY ESTE O APLICAȚIE SOFTWARE DEDICATĂ AGENȚIILOR DE TURISM, CARE LE PERMITE SĂ GESTIONEZE ÎN MOD EFICIENT REZERVĂRILE ȘI PLANIFICAREA CĂLĂTORIILOR PENTRU CLIENȚII LOR. APLICAȚIA VA FI UTILIZATĂ PE CALCULATOR ȘI OFERĂ FUNCȚII, CUM AR FI CĂUTAREA ȘI COMPARAREA BILETELOR DE AVION, REZERVAREA HOTELURILOR,  ORGANIZAREA ITINERARIILOR DE CĂLĂTORIE. SCOPUL ACESTEI APLICAȚII ESTE DE A OFERI AGENȚIILOR DE TURISM UN INSTRUMENT DE LUCRU EFICIENT, CARE SĂ LE PERMITĂ SĂ OFERE SERVICII DE CALITATE CLIENȚILOR LOR ȘI SĂ GESTIONEZE CU UȘURINȚĂ TOATE ASPECTELE LEGATE DE PLANIFICAREA ȘI ORGANIZAREA CĂLĂTORIILOR.</a:t>
            </a:r>
          </a:p>
        </p:txBody>
      </p:sp>
      <p:sp>
        <p:nvSpPr>
          <p:cNvPr id="8" name="TextBox 8"/>
          <p:cNvSpPr txBox="1"/>
          <p:nvPr/>
        </p:nvSpPr>
        <p:spPr>
          <a:xfrm>
            <a:off x="3754300" y="5567812"/>
            <a:ext cx="4900389" cy="460235"/>
          </a:xfrm>
          <a:prstGeom prst="rect">
            <a:avLst/>
          </a:prstGeom>
        </p:spPr>
        <p:txBody>
          <a:bodyPr lIns="0" tIns="0" rIns="0" bIns="0" rtlCol="0" anchor="t">
            <a:spAutoFit/>
          </a:bodyPr>
          <a:lstStyle/>
          <a:p>
            <a:pPr marL="503488" lvl="1" indent="-251744" algn="ctr">
              <a:lnSpc>
                <a:spcPts val="3824"/>
              </a:lnSpc>
              <a:buFont typeface="Arial"/>
              <a:buChar char="•"/>
            </a:pPr>
            <a:r>
              <a:rPr lang="en-US" sz="2332" spc="163">
                <a:solidFill>
                  <a:srgbClr val="F8FBFD"/>
                </a:solidFill>
                <a:latin typeface="Montserrat Classic"/>
              </a:rPr>
              <a:t>SERVICIILE APLICATIEI  </a:t>
            </a:r>
          </a:p>
        </p:txBody>
      </p:sp>
      <p:sp>
        <p:nvSpPr>
          <p:cNvPr id="9" name="TextBox 9"/>
          <p:cNvSpPr txBox="1"/>
          <p:nvPr/>
        </p:nvSpPr>
        <p:spPr>
          <a:xfrm>
            <a:off x="1871894" y="6256648"/>
            <a:ext cx="15092704" cy="2590312"/>
          </a:xfrm>
          <a:prstGeom prst="rect">
            <a:avLst/>
          </a:prstGeom>
        </p:spPr>
        <p:txBody>
          <a:bodyPr lIns="0" tIns="0" rIns="0" bIns="0" rtlCol="0" anchor="t">
            <a:spAutoFit/>
          </a:bodyPr>
          <a:lstStyle/>
          <a:p>
            <a:pPr>
              <a:lnSpc>
                <a:spcPts val="2085"/>
              </a:lnSpc>
            </a:pPr>
            <a:r>
              <a:rPr lang="en-US" sz="1568" spc="134">
                <a:solidFill>
                  <a:srgbClr val="F8FBFD"/>
                </a:solidFill>
                <a:latin typeface="Montserrat Classic"/>
              </a:rPr>
              <a:t>APLICAȚIA DESKTOP TRAVEL AGENCY OFERĂ URMĂTOARELE SERVICII:</a:t>
            </a:r>
          </a:p>
          <a:p>
            <a:pPr marL="338538" lvl="1" indent="-169269">
              <a:lnSpc>
                <a:spcPts val="2085"/>
              </a:lnSpc>
              <a:buFont typeface="Arial"/>
              <a:buChar char="•"/>
            </a:pPr>
            <a:r>
              <a:rPr lang="en-US" sz="1568" spc="134">
                <a:solidFill>
                  <a:srgbClr val="F8FBFD"/>
                </a:solidFill>
                <a:latin typeface="Montserrat Classic"/>
              </a:rPr>
              <a:t>CĂUTARE ȘI COMPARARE BILETE DE AVION: PERMITE UTILIZATORILOR SĂ CAUTE ȘI SĂ COMPARE PREȚURILE BILETELOR DE AVION DISPONIBILE, ÎN FUNCȚIE DE DESTINAȚIE, DATĂ ȘI ORĂ.</a:t>
            </a:r>
          </a:p>
          <a:p>
            <a:pPr marL="338538" lvl="1" indent="-169269">
              <a:lnSpc>
                <a:spcPts val="2085"/>
              </a:lnSpc>
              <a:buFont typeface="Arial"/>
              <a:buChar char="•"/>
            </a:pPr>
            <a:r>
              <a:rPr lang="en-US" sz="1568" spc="134">
                <a:solidFill>
                  <a:srgbClr val="F8FBFD"/>
                </a:solidFill>
                <a:latin typeface="Montserrat Classic"/>
              </a:rPr>
              <a:t>REZERVARE HOTEL: PERMITE UTILIZATORILOR SĂ CAUTE ȘI SĂ REZERVE CAMERE LA HOTELURI DIN DIFERITE LOCAȚII.</a:t>
            </a:r>
          </a:p>
          <a:p>
            <a:pPr>
              <a:lnSpc>
                <a:spcPts val="2085"/>
              </a:lnSpc>
            </a:pPr>
            <a:endParaRPr lang="en-US" sz="1568" spc="134">
              <a:solidFill>
                <a:srgbClr val="F8FBFD"/>
              </a:solidFill>
              <a:latin typeface="Montserrat Classic"/>
            </a:endParaRPr>
          </a:p>
          <a:p>
            <a:pPr marL="338538" lvl="1" indent="-169269">
              <a:lnSpc>
                <a:spcPts val="2085"/>
              </a:lnSpc>
              <a:buFont typeface="Arial"/>
              <a:buChar char="•"/>
            </a:pPr>
            <a:r>
              <a:rPr lang="en-US" sz="1568" spc="134">
                <a:solidFill>
                  <a:srgbClr val="F8FBFD"/>
                </a:solidFill>
                <a:latin typeface="Montserrat Classic"/>
              </a:rPr>
              <a:t>GESTIONARE REZERVĂRI: PERMITE AGENȚIILOR DE TURISM SĂ GESTIONEZE ȘI SĂ MONITORIZEZE TOATE REZERVĂRILE FĂCUTE PRIN INTERMEDIUL APLICAȚIEI.</a:t>
            </a:r>
          </a:p>
          <a:p>
            <a:pPr marL="338538" lvl="1" indent="-169269">
              <a:lnSpc>
                <a:spcPts val="2085"/>
              </a:lnSpc>
              <a:buFont typeface="Arial"/>
              <a:buChar char="•"/>
            </a:pPr>
            <a:r>
              <a:rPr lang="en-US" sz="1568" spc="134">
                <a:solidFill>
                  <a:srgbClr val="F8FBFD"/>
                </a:solidFill>
                <a:latin typeface="Montserrat Classic"/>
              </a:rPr>
              <a:t>RAPOARTE ȘI STATISTICI: PERMITE AGENȚIILOR DE TURISM SĂ GENEREZE RAPOARTE ȘI STATISTICI PRIVIND REZERVĂRILE, VÂNZĂRILE ȘI ALTE ASPECTE LEGATE DE ACTIVITATEA LOR.</a:t>
            </a:r>
          </a:p>
          <a:p>
            <a:pPr>
              <a:lnSpc>
                <a:spcPts val="2085"/>
              </a:lnSpc>
            </a:pPr>
            <a:endParaRPr lang="en-US" sz="1568" spc="134">
              <a:solidFill>
                <a:srgbClr val="F8FBFD"/>
              </a:solidFill>
              <a:latin typeface="Montserrat Classic"/>
            </a:endParaRPr>
          </a:p>
        </p:txBody>
      </p:sp>
      <p:sp>
        <p:nvSpPr>
          <p:cNvPr id="10" name="TextBox 10"/>
          <p:cNvSpPr txBox="1"/>
          <p:nvPr/>
        </p:nvSpPr>
        <p:spPr>
          <a:xfrm>
            <a:off x="9025493" y="9277562"/>
            <a:ext cx="237014" cy="580390"/>
          </a:xfrm>
          <a:prstGeom prst="rect">
            <a:avLst/>
          </a:prstGeom>
        </p:spPr>
        <p:txBody>
          <a:bodyPr lIns="0" tIns="0" rIns="0" bIns="0" rtlCol="0" anchor="t">
            <a:spAutoFit/>
          </a:bodyPr>
          <a:lstStyle/>
          <a:p>
            <a:pPr algn="ctr">
              <a:lnSpc>
                <a:spcPts val="4759"/>
              </a:lnSpc>
            </a:pPr>
            <a:r>
              <a:rPr lang="en-US" sz="3399">
                <a:solidFill>
                  <a:srgbClr val="F8FBFD"/>
                </a:solidFill>
                <a:latin typeface="Canva Sans"/>
              </a:rPr>
              <a:t>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547" b="7547"/>
          <a:stretch>
            <a:fillRect/>
          </a:stretch>
        </p:blipFill>
        <p:spPr>
          <a:xfrm>
            <a:off x="0" y="0"/>
            <a:ext cx="18288000" cy="10287000"/>
          </a:xfrm>
          <a:prstGeom prst="rect">
            <a:avLst/>
          </a:prstGeom>
        </p:spPr>
      </p:pic>
      <p:sp>
        <p:nvSpPr>
          <p:cNvPr id="3" name="AutoShape 3"/>
          <p:cNvSpPr/>
          <p:nvPr/>
        </p:nvSpPr>
        <p:spPr>
          <a:xfrm>
            <a:off x="1028700" y="709238"/>
            <a:ext cx="16230600" cy="8229600"/>
          </a:xfrm>
          <a:prstGeom prst="rect">
            <a:avLst/>
          </a:prstGeom>
          <a:solidFill>
            <a:srgbClr val="F8FBFD">
              <a:alpha val="89804"/>
            </a:srgbClr>
          </a:solidFill>
        </p:spPr>
      </p:sp>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22834" y="1460717"/>
            <a:ext cx="1430647" cy="1405610"/>
          </a:xfrm>
          <a:prstGeom prst="rect">
            <a:avLst/>
          </a:prstGeom>
        </p:spPr>
      </p:pic>
      <p:pic>
        <p:nvPicPr>
          <p:cNvPr id="5" name="Picture 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679081" y="3600920"/>
            <a:ext cx="918152" cy="918152"/>
          </a:xfrm>
          <a:prstGeom prst="rect">
            <a:avLst/>
          </a:prstGeom>
        </p:spPr>
      </p:pic>
      <p:sp>
        <p:nvSpPr>
          <p:cNvPr id="6" name="TextBox 6"/>
          <p:cNvSpPr txBox="1"/>
          <p:nvPr/>
        </p:nvSpPr>
        <p:spPr>
          <a:xfrm>
            <a:off x="4564380" y="1104278"/>
            <a:ext cx="9159240" cy="820791"/>
          </a:xfrm>
          <a:prstGeom prst="rect">
            <a:avLst/>
          </a:prstGeom>
        </p:spPr>
        <p:txBody>
          <a:bodyPr lIns="0" tIns="0" rIns="0" bIns="0" rtlCol="0" anchor="t">
            <a:spAutoFit/>
          </a:bodyPr>
          <a:lstStyle/>
          <a:p>
            <a:pPr algn="ctr">
              <a:lnSpc>
                <a:spcPts val="6940"/>
              </a:lnSpc>
              <a:spcBef>
                <a:spcPct val="0"/>
              </a:spcBef>
            </a:pPr>
            <a:r>
              <a:rPr lang="en-US" sz="4231" spc="296">
                <a:solidFill>
                  <a:srgbClr val="053D57"/>
                </a:solidFill>
                <a:latin typeface="Montserrat Classic Bold"/>
              </a:rPr>
              <a:t>CERINȚELE FUNCȚIONALE</a:t>
            </a:r>
          </a:p>
        </p:txBody>
      </p:sp>
      <p:sp>
        <p:nvSpPr>
          <p:cNvPr id="7" name="TextBox 7"/>
          <p:cNvSpPr txBox="1"/>
          <p:nvPr/>
        </p:nvSpPr>
        <p:spPr>
          <a:xfrm>
            <a:off x="5173980" y="2096847"/>
            <a:ext cx="2473208" cy="608252"/>
          </a:xfrm>
          <a:prstGeom prst="rect">
            <a:avLst/>
          </a:prstGeom>
        </p:spPr>
        <p:txBody>
          <a:bodyPr lIns="0" tIns="0" rIns="0" bIns="0" rtlCol="0" anchor="t">
            <a:spAutoFit/>
          </a:bodyPr>
          <a:lstStyle/>
          <a:p>
            <a:pPr marL="767249" lvl="1" indent="-383625" algn="ctr">
              <a:lnSpc>
                <a:spcPts val="4975"/>
              </a:lnSpc>
              <a:buFont typeface="Arial"/>
              <a:buChar char="•"/>
            </a:pPr>
            <a:r>
              <a:rPr lang="en-US" sz="3553">
                <a:solidFill>
                  <a:srgbClr val="053D57"/>
                </a:solidFill>
                <a:latin typeface="Canva Sans Bold"/>
              </a:rPr>
              <a:t>Actorii</a:t>
            </a:r>
          </a:p>
        </p:txBody>
      </p:sp>
      <p:sp>
        <p:nvSpPr>
          <p:cNvPr id="8" name="TextBox 8"/>
          <p:cNvSpPr txBox="1"/>
          <p:nvPr/>
        </p:nvSpPr>
        <p:spPr>
          <a:xfrm>
            <a:off x="2659380" y="3023719"/>
            <a:ext cx="14036040" cy="577201"/>
          </a:xfrm>
          <a:prstGeom prst="rect">
            <a:avLst/>
          </a:prstGeom>
        </p:spPr>
        <p:txBody>
          <a:bodyPr lIns="0" tIns="0" rIns="0" bIns="0" rtlCol="0" anchor="t">
            <a:spAutoFit/>
          </a:bodyPr>
          <a:lstStyle/>
          <a:p>
            <a:pPr>
              <a:lnSpc>
                <a:spcPts val="2348"/>
              </a:lnSpc>
              <a:spcBef>
                <a:spcPct val="0"/>
              </a:spcBef>
            </a:pPr>
            <a:r>
              <a:rPr lang="en-US" sz="1432" spc="100">
                <a:solidFill>
                  <a:srgbClr val="053D57"/>
                </a:solidFill>
                <a:latin typeface="Montserrat Classic"/>
              </a:rPr>
              <a:t>JOCUL VA AVEA 2 ACTORI – CLIENTII FIRMEI ȘI ADMINISTRATORUL, CEL DIN URMĂ AVÂND ACCES CĂTRE FEREASTRA DE REDACTARE, ADĂUGARE SAU ELIMINARE DE REZERVARI.</a:t>
            </a:r>
          </a:p>
        </p:txBody>
      </p:sp>
      <p:sp>
        <p:nvSpPr>
          <p:cNvPr id="9" name="TextBox 9"/>
          <p:cNvSpPr txBox="1"/>
          <p:nvPr/>
        </p:nvSpPr>
        <p:spPr>
          <a:xfrm>
            <a:off x="5173980" y="3710687"/>
            <a:ext cx="5471160" cy="529959"/>
          </a:xfrm>
          <a:prstGeom prst="rect">
            <a:avLst/>
          </a:prstGeom>
        </p:spPr>
        <p:txBody>
          <a:bodyPr lIns="0" tIns="0" rIns="0" bIns="0" rtlCol="0" anchor="t">
            <a:spAutoFit/>
          </a:bodyPr>
          <a:lstStyle/>
          <a:p>
            <a:pPr marL="589846" lvl="1" indent="-294923" algn="ctr">
              <a:lnSpc>
                <a:spcPts val="4480"/>
              </a:lnSpc>
              <a:buFont typeface="Arial"/>
              <a:buChar char="•"/>
            </a:pPr>
            <a:r>
              <a:rPr lang="en-US" sz="2732" spc="191">
                <a:solidFill>
                  <a:srgbClr val="053D57"/>
                </a:solidFill>
                <a:latin typeface="Montserrat Classic Bold"/>
              </a:rPr>
              <a:t>CAZURILE DE UTILIZARE</a:t>
            </a:r>
          </a:p>
        </p:txBody>
      </p:sp>
      <p:sp>
        <p:nvSpPr>
          <p:cNvPr id="10" name="TextBox 10"/>
          <p:cNvSpPr txBox="1"/>
          <p:nvPr/>
        </p:nvSpPr>
        <p:spPr>
          <a:xfrm>
            <a:off x="2659380" y="4583546"/>
            <a:ext cx="14036040" cy="3973558"/>
          </a:xfrm>
          <a:prstGeom prst="rect">
            <a:avLst/>
          </a:prstGeom>
        </p:spPr>
        <p:txBody>
          <a:bodyPr lIns="0" tIns="0" rIns="0" bIns="0" rtlCol="0" anchor="t">
            <a:spAutoFit/>
          </a:bodyPr>
          <a:lstStyle/>
          <a:p>
            <a:pPr>
              <a:lnSpc>
                <a:spcPts val="1700"/>
              </a:lnSpc>
            </a:pPr>
            <a:r>
              <a:rPr lang="en-US" sz="1164" spc="81">
                <a:solidFill>
                  <a:srgbClr val="053D57"/>
                </a:solidFill>
                <a:latin typeface="Montserrat Classic"/>
              </a:rPr>
              <a:t>APLICAȚIA DESKTOP TRAVEL AGENCY POATE FI UTILIZATĂ ÎN URMĂTOARELE CAZURI DE UTILIZARE:</a:t>
            </a:r>
          </a:p>
          <a:p>
            <a:pPr>
              <a:lnSpc>
                <a:spcPts val="1700"/>
              </a:lnSpc>
            </a:pPr>
            <a:endParaRPr lang="en-US" sz="1164" spc="81">
              <a:solidFill>
                <a:srgbClr val="053D57"/>
              </a:solidFill>
              <a:latin typeface="Montserrat Classic"/>
            </a:endParaRPr>
          </a:p>
          <a:p>
            <a:pPr marL="251418" lvl="1" indent="-125709">
              <a:lnSpc>
                <a:spcPts val="1700"/>
              </a:lnSpc>
              <a:buFont typeface="Arial"/>
              <a:buChar char="•"/>
            </a:pPr>
            <a:r>
              <a:rPr lang="en-US" sz="1164" spc="81">
                <a:solidFill>
                  <a:srgbClr val="053D57"/>
                </a:solidFill>
                <a:latin typeface="Montserrat Classic"/>
              </a:rPr>
              <a:t>    CĂUTARE BILETE DE AVION: PERMITE UTILIZATORILOR SĂ CAUTE ȘI SĂ COMPARE BILETELE DE AVION DISPONIBILE ÎN FUNCȚIE DE DESTINAȚIE, DATĂ ȘI ORĂ.</a:t>
            </a:r>
          </a:p>
          <a:p>
            <a:pPr>
              <a:lnSpc>
                <a:spcPts val="1700"/>
              </a:lnSpc>
            </a:pPr>
            <a:endParaRPr lang="en-US" sz="1164" spc="81">
              <a:solidFill>
                <a:srgbClr val="053D57"/>
              </a:solidFill>
              <a:latin typeface="Montserrat Classic"/>
            </a:endParaRPr>
          </a:p>
          <a:p>
            <a:pPr marL="251418" lvl="1" indent="-125709">
              <a:lnSpc>
                <a:spcPts val="1700"/>
              </a:lnSpc>
              <a:buFont typeface="Arial"/>
              <a:buChar char="•"/>
            </a:pPr>
            <a:r>
              <a:rPr lang="en-US" sz="1164" spc="81">
                <a:solidFill>
                  <a:srgbClr val="053D57"/>
                </a:solidFill>
                <a:latin typeface="Montserrat Classic"/>
              </a:rPr>
              <a:t>    REZERVARE CĂLĂTORIE: PERMITE UTILIZATORILOR SĂ PLANIFICE ȘI SĂ REZERVE ÎNTREAGA CĂLĂTORIE, INCLUSIV BILETE DE AVION, CAZARE ȘI MAȘINI DE INCHIRIAT.</a:t>
            </a:r>
          </a:p>
          <a:p>
            <a:pPr>
              <a:lnSpc>
                <a:spcPts val="1700"/>
              </a:lnSpc>
            </a:pPr>
            <a:endParaRPr lang="en-US" sz="1164" spc="81">
              <a:solidFill>
                <a:srgbClr val="053D57"/>
              </a:solidFill>
              <a:latin typeface="Montserrat Classic"/>
            </a:endParaRPr>
          </a:p>
          <a:p>
            <a:pPr marL="251418" lvl="1" indent="-125709">
              <a:lnSpc>
                <a:spcPts val="1700"/>
              </a:lnSpc>
              <a:buFont typeface="Arial"/>
              <a:buChar char="•"/>
            </a:pPr>
            <a:r>
              <a:rPr lang="en-US" sz="1164" spc="81">
                <a:solidFill>
                  <a:srgbClr val="053D57"/>
                </a:solidFill>
                <a:latin typeface="Montserrat Classic"/>
              </a:rPr>
              <a:t>    MODIFICARE REZERVARE: PERMITE UTILIZATORILOR SĂ MODIFICE SAU SĂ ANULEZE O REZERVARE EXISTENTĂ.</a:t>
            </a:r>
          </a:p>
          <a:p>
            <a:pPr>
              <a:lnSpc>
                <a:spcPts val="1700"/>
              </a:lnSpc>
            </a:pPr>
            <a:endParaRPr lang="en-US" sz="1164" spc="81">
              <a:solidFill>
                <a:srgbClr val="053D57"/>
              </a:solidFill>
              <a:latin typeface="Montserrat Classic"/>
            </a:endParaRPr>
          </a:p>
          <a:p>
            <a:pPr marL="251418" lvl="1" indent="-125709">
              <a:lnSpc>
                <a:spcPts val="1700"/>
              </a:lnSpc>
              <a:buFont typeface="Arial"/>
              <a:buChar char="•"/>
            </a:pPr>
            <a:r>
              <a:rPr lang="en-US" sz="1164" spc="81">
                <a:solidFill>
                  <a:srgbClr val="053D57"/>
                </a:solidFill>
                <a:latin typeface="Montserrat Classic"/>
              </a:rPr>
              <a:t>    GESTIONARE REZERVĂRI: PERMITE AGENȚIILOR DE TURISM SĂ GESTIONEZE ȘI SĂ MONITORIZEZE TOATE REZERVĂRILE FĂCUTE PRIN INTERMEDIUL APLICAȚIEI.</a:t>
            </a:r>
          </a:p>
          <a:p>
            <a:pPr>
              <a:lnSpc>
                <a:spcPts val="1700"/>
              </a:lnSpc>
            </a:pPr>
            <a:endParaRPr lang="en-US" sz="1164" spc="81">
              <a:solidFill>
                <a:srgbClr val="053D57"/>
              </a:solidFill>
              <a:latin typeface="Montserrat Classic"/>
            </a:endParaRPr>
          </a:p>
          <a:p>
            <a:pPr marL="251418" lvl="1" indent="-125709">
              <a:lnSpc>
                <a:spcPts val="1700"/>
              </a:lnSpc>
              <a:buFont typeface="Arial"/>
              <a:buChar char="•"/>
            </a:pPr>
            <a:r>
              <a:rPr lang="en-US" sz="1164" spc="81">
                <a:solidFill>
                  <a:srgbClr val="053D57"/>
                </a:solidFill>
                <a:latin typeface="Montserrat Classic"/>
              </a:rPr>
              <a:t>    GENERARE RAPOARTE: PERMITE AGENȚIILOR DE TURISM SĂ GENEREZE RAPOARTE ȘI STATISTICI PRIVIND REZERVĂRILE, VÂNZĂRILE ȘI ALTE ASPECTE LEGATE DE ACTIVITATEA LOR.</a:t>
            </a:r>
          </a:p>
          <a:p>
            <a:pPr>
              <a:lnSpc>
                <a:spcPts val="1700"/>
              </a:lnSpc>
            </a:pPr>
            <a:endParaRPr lang="en-US" sz="1164" spc="81">
              <a:solidFill>
                <a:srgbClr val="053D57"/>
              </a:solidFill>
              <a:latin typeface="Montserrat Classic"/>
            </a:endParaRPr>
          </a:p>
          <a:p>
            <a:pPr marL="251418" lvl="1" indent="-125709">
              <a:lnSpc>
                <a:spcPts val="1700"/>
              </a:lnSpc>
              <a:buFont typeface="Arial"/>
              <a:buChar char="•"/>
            </a:pPr>
            <a:r>
              <a:rPr lang="en-US" sz="1164" spc="81">
                <a:solidFill>
                  <a:srgbClr val="053D57"/>
                </a:solidFill>
                <a:latin typeface="Montserrat Classic"/>
              </a:rPr>
              <a:t>    MANAGEMENT CLIENȚI: PERMITE AGENȚIILOR DE TURISM SĂ GESTIONEZE INFORMAȚIILE DESPRE CLIENȚII LOR, INCLUSIV INFORMAȚII DE CONTACT ȘI ISTORICUL REZERVĂRILOR.</a:t>
            </a:r>
          </a:p>
          <a:p>
            <a:pPr>
              <a:lnSpc>
                <a:spcPts val="1700"/>
              </a:lnSpc>
            </a:pPr>
            <a:endParaRPr lang="en-US" sz="1164" spc="81">
              <a:solidFill>
                <a:srgbClr val="053D57"/>
              </a:solidFill>
              <a:latin typeface="Montserrat Classic"/>
            </a:endParaRPr>
          </a:p>
          <a:p>
            <a:pPr>
              <a:lnSpc>
                <a:spcPts val="1700"/>
              </a:lnSpc>
            </a:pPr>
            <a:r>
              <a:rPr lang="en-US" sz="1164" spc="81">
                <a:solidFill>
                  <a:srgbClr val="053D57"/>
                </a:solidFill>
                <a:latin typeface="Montserrat Classic"/>
              </a:rPr>
              <a:t>SCOPUL ACESTOR CAZURI DE UTILIZARE ESTE DE A OFERI O IMAGINE DE ANSAMBLU A FUNCȚIILOR ȘI SERVICIILOR OFERITE DE APLICAȚIE PENTRU A SATISFACE NEVOILE UTILIZATORILOR SĂI.</a:t>
            </a:r>
          </a:p>
        </p:txBody>
      </p:sp>
      <p:sp>
        <p:nvSpPr>
          <p:cNvPr id="11" name="TextBox 11"/>
          <p:cNvSpPr txBox="1"/>
          <p:nvPr/>
        </p:nvSpPr>
        <p:spPr>
          <a:xfrm>
            <a:off x="9018746" y="9277562"/>
            <a:ext cx="250508" cy="580390"/>
          </a:xfrm>
          <a:prstGeom prst="rect">
            <a:avLst/>
          </a:prstGeom>
        </p:spPr>
        <p:txBody>
          <a:bodyPr lIns="0" tIns="0" rIns="0" bIns="0" rtlCol="0" anchor="t">
            <a:spAutoFit/>
          </a:bodyPr>
          <a:lstStyle/>
          <a:p>
            <a:pPr algn="ctr">
              <a:lnSpc>
                <a:spcPts val="4759"/>
              </a:lnSpc>
            </a:pPr>
            <a:r>
              <a:rPr lang="en-US" sz="3399">
                <a:solidFill>
                  <a:srgbClr val="F8FBFD"/>
                </a:solidFill>
                <a:latin typeface="Canva Sans"/>
              </a:rPr>
              <a:t>3</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31" b="331"/>
          <a:stretch>
            <a:fillRect/>
          </a:stretch>
        </p:blipFill>
        <p:spPr>
          <a:xfrm>
            <a:off x="0" y="0"/>
            <a:ext cx="18288000" cy="10287000"/>
          </a:xfrm>
          <a:prstGeom prst="rect">
            <a:avLst/>
          </a:prstGeom>
        </p:spPr>
      </p:pic>
      <p:grpSp>
        <p:nvGrpSpPr>
          <p:cNvPr id="3" name="Group 3"/>
          <p:cNvGrpSpPr/>
          <p:nvPr/>
        </p:nvGrpSpPr>
        <p:grpSpPr>
          <a:xfrm>
            <a:off x="1597923" y="311704"/>
            <a:ext cx="15092155" cy="1846905"/>
            <a:chOff x="0" y="0"/>
            <a:chExt cx="20122873" cy="2462540"/>
          </a:xfrm>
        </p:grpSpPr>
        <p:sp>
          <p:nvSpPr>
            <p:cNvPr id="4" name="TextBox 4"/>
            <p:cNvSpPr txBox="1"/>
            <p:nvPr/>
          </p:nvSpPr>
          <p:spPr>
            <a:xfrm>
              <a:off x="0" y="-47625"/>
              <a:ext cx="20122873" cy="1571625"/>
            </a:xfrm>
            <a:prstGeom prst="rect">
              <a:avLst/>
            </a:prstGeom>
          </p:spPr>
          <p:txBody>
            <a:bodyPr lIns="0" tIns="0" rIns="0" bIns="0" rtlCol="0" anchor="t">
              <a:spAutoFit/>
            </a:bodyPr>
            <a:lstStyle/>
            <a:p>
              <a:pPr>
                <a:lnSpc>
                  <a:spcPts val="9450"/>
                </a:lnSpc>
              </a:pPr>
              <a:r>
                <a:rPr lang="en-US" sz="7500" spc="67">
                  <a:solidFill>
                    <a:srgbClr val="053D57"/>
                  </a:solidFill>
                  <a:latin typeface="Montserrat Classic Bold"/>
                </a:rPr>
                <a:t>Diagrama de sistem</a:t>
              </a:r>
            </a:p>
          </p:txBody>
        </p:sp>
        <p:sp>
          <p:nvSpPr>
            <p:cNvPr id="5" name="AutoShape 5"/>
            <p:cNvSpPr/>
            <p:nvPr/>
          </p:nvSpPr>
          <p:spPr>
            <a:xfrm>
              <a:off x="0" y="2230750"/>
              <a:ext cx="5915653" cy="231790"/>
            </a:xfrm>
            <a:prstGeom prst="rect">
              <a:avLst/>
            </a:prstGeom>
            <a:solidFill>
              <a:srgbClr val="053D57"/>
            </a:solidFill>
          </p:spPr>
        </p:sp>
      </p:grpSp>
      <p:pic>
        <p:nvPicPr>
          <p:cNvPr id="6" name="Picture 6"/>
          <p:cNvPicPr>
            <a:picLocks noChangeAspect="1"/>
          </p:cNvPicPr>
          <p:nvPr/>
        </p:nvPicPr>
        <p:blipFill>
          <a:blip r:embed="rId3"/>
          <a:srcRect/>
          <a:stretch>
            <a:fillRect/>
          </a:stretch>
        </p:blipFill>
        <p:spPr>
          <a:xfrm>
            <a:off x="3492875" y="2531761"/>
            <a:ext cx="11735228" cy="7259393"/>
          </a:xfrm>
          <a:prstGeom prst="rect">
            <a:avLst/>
          </a:prstGeom>
        </p:spPr>
      </p:pic>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665028" y="6002670"/>
            <a:ext cx="768453" cy="612841"/>
          </a:xfrm>
          <a:prstGeom prst="rect">
            <a:avLst/>
          </a:prstGeom>
        </p:spPr>
      </p:pic>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815341" y="3776496"/>
            <a:ext cx="924018" cy="687238"/>
          </a:xfrm>
          <a:prstGeom prst="rect">
            <a:avLst/>
          </a:prstGeom>
        </p:spPr>
      </p:pic>
      <p:sp>
        <p:nvSpPr>
          <p:cNvPr id="9" name="TextBox 9"/>
          <p:cNvSpPr txBox="1"/>
          <p:nvPr/>
        </p:nvSpPr>
        <p:spPr>
          <a:xfrm>
            <a:off x="9013349" y="9210764"/>
            <a:ext cx="261303" cy="580390"/>
          </a:xfrm>
          <a:prstGeom prst="rect">
            <a:avLst/>
          </a:prstGeom>
        </p:spPr>
        <p:txBody>
          <a:bodyPr lIns="0" tIns="0" rIns="0" bIns="0" rtlCol="0" anchor="t">
            <a:spAutoFit/>
          </a:bodyPr>
          <a:lstStyle/>
          <a:p>
            <a:pPr algn="ctr">
              <a:lnSpc>
                <a:spcPts val="4759"/>
              </a:lnSpc>
            </a:pPr>
            <a:r>
              <a:rPr lang="en-US" sz="3399">
                <a:solidFill>
                  <a:srgbClr val="053D57"/>
                </a:solidFill>
                <a:latin typeface="Canva Sans"/>
              </a:rPr>
              <a:t>4</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8906" b="28906"/>
          <a:stretch>
            <a:fillRect/>
          </a:stretch>
        </p:blipFill>
        <p:spPr>
          <a:xfrm>
            <a:off x="0" y="0"/>
            <a:ext cx="18288000" cy="10287000"/>
          </a:xfrm>
          <a:prstGeom prst="rect">
            <a:avLst/>
          </a:prstGeom>
        </p:spPr>
      </p:pic>
      <p:sp>
        <p:nvSpPr>
          <p:cNvPr id="3" name="AutoShape 3"/>
          <p:cNvSpPr/>
          <p:nvPr/>
        </p:nvSpPr>
        <p:spPr>
          <a:xfrm>
            <a:off x="-609600" y="2209800"/>
            <a:ext cx="19507200" cy="8039100"/>
          </a:xfrm>
          <a:prstGeom prst="rect">
            <a:avLst/>
          </a:prstGeom>
          <a:solidFill>
            <a:srgbClr val="053D57">
              <a:alpha val="89804"/>
            </a:srgbClr>
          </a:solidFill>
        </p:spPr>
      </p:sp>
      <p:grpSp>
        <p:nvGrpSpPr>
          <p:cNvPr id="4" name="Group 4"/>
          <p:cNvGrpSpPr/>
          <p:nvPr/>
        </p:nvGrpSpPr>
        <p:grpSpPr>
          <a:xfrm>
            <a:off x="4938926" y="1028700"/>
            <a:ext cx="7160375" cy="3231007"/>
            <a:chOff x="0" y="0"/>
            <a:chExt cx="9547167" cy="4308009"/>
          </a:xfrm>
        </p:grpSpPr>
        <p:sp>
          <p:nvSpPr>
            <p:cNvPr id="5" name="TextBox 5"/>
            <p:cNvSpPr txBox="1"/>
            <p:nvPr/>
          </p:nvSpPr>
          <p:spPr>
            <a:xfrm>
              <a:off x="0" y="-47625"/>
              <a:ext cx="9547167" cy="3171825"/>
            </a:xfrm>
            <a:prstGeom prst="rect">
              <a:avLst/>
            </a:prstGeom>
          </p:spPr>
          <p:txBody>
            <a:bodyPr lIns="0" tIns="0" rIns="0" bIns="0" rtlCol="0" anchor="t">
              <a:spAutoFit/>
            </a:bodyPr>
            <a:lstStyle/>
            <a:p>
              <a:pPr>
                <a:lnSpc>
                  <a:spcPts val="9450"/>
                </a:lnSpc>
              </a:pPr>
              <a:r>
                <a:rPr lang="en-US" sz="7500" spc="67">
                  <a:solidFill>
                    <a:srgbClr val="F8FBFD"/>
                  </a:solidFill>
                  <a:latin typeface="Montserrat Classic Bold"/>
                </a:rPr>
                <a:t>Cerințele nefuncționale</a:t>
              </a:r>
            </a:p>
          </p:txBody>
        </p:sp>
        <p:sp>
          <p:nvSpPr>
            <p:cNvPr id="6" name="AutoShape 6"/>
            <p:cNvSpPr/>
            <p:nvPr/>
          </p:nvSpPr>
          <p:spPr>
            <a:xfrm>
              <a:off x="0" y="4076219"/>
              <a:ext cx="5915653" cy="231790"/>
            </a:xfrm>
            <a:prstGeom prst="rect">
              <a:avLst/>
            </a:prstGeom>
            <a:solidFill>
              <a:srgbClr val="F8FBFD"/>
            </a:solidFill>
          </p:spPr>
        </p:sp>
      </p:grpSp>
      <p:pic>
        <p:nvPicPr>
          <p:cNvPr id="7" name="Picture 7"/>
          <p:cNvPicPr>
            <a:picLocks noChangeAspect="1"/>
          </p:cNvPicPr>
          <p:nvPr/>
        </p:nvPicPr>
        <p:blipFill>
          <a:blip r:embed="rId3"/>
          <a:srcRect/>
          <a:stretch>
            <a:fillRect/>
          </a:stretch>
        </p:blipFill>
        <p:spPr>
          <a:xfrm>
            <a:off x="1274467" y="1320563"/>
            <a:ext cx="3437595" cy="2939144"/>
          </a:xfrm>
          <a:prstGeom prst="rect">
            <a:avLst/>
          </a:prstGeom>
        </p:spPr>
      </p:pic>
      <p:sp>
        <p:nvSpPr>
          <p:cNvPr id="8" name="TextBox 8"/>
          <p:cNvSpPr txBox="1"/>
          <p:nvPr/>
        </p:nvSpPr>
        <p:spPr>
          <a:xfrm>
            <a:off x="1675957" y="4483217"/>
            <a:ext cx="13686313" cy="4524617"/>
          </a:xfrm>
          <a:prstGeom prst="rect">
            <a:avLst/>
          </a:prstGeom>
        </p:spPr>
        <p:txBody>
          <a:bodyPr lIns="0" tIns="0" rIns="0" bIns="0" rtlCol="0" anchor="t">
            <a:spAutoFit/>
          </a:bodyPr>
          <a:lstStyle/>
          <a:p>
            <a:pPr marL="663449" lvl="1" indent="-331724">
              <a:lnSpc>
                <a:spcPts val="5039"/>
              </a:lnSpc>
              <a:buFont typeface="Arial"/>
              <a:buChar char="•"/>
            </a:pPr>
            <a:r>
              <a:rPr lang="en-US" sz="3072" spc="215">
                <a:solidFill>
                  <a:srgbClr val="F8FBFD"/>
                </a:solidFill>
                <a:latin typeface="Montserrat Classic"/>
              </a:rPr>
              <a:t>CERINȚE DE INTERFAȚĂ</a:t>
            </a:r>
          </a:p>
          <a:p>
            <a:pPr>
              <a:lnSpc>
                <a:spcPts val="3891"/>
              </a:lnSpc>
              <a:spcBef>
                <a:spcPct val="0"/>
              </a:spcBef>
            </a:pPr>
            <a:endParaRPr lang="en-US" sz="3072" spc="215">
              <a:solidFill>
                <a:srgbClr val="F8FBFD"/>
              </a:solidFill>
              <a:latin typeface="Montserrat Classic"/>
            </a:endParaRPr>
          </a:p>
          <a:p>
            <a:pPr>
              <a:lnSpc>
                <a:spcPts val="3891"/>
              </a:lnSpc>
              <a:spcBef>
                <a:spcPct val="0"/>
              </a:spcBef>
            </a:pPr>
            <a:r>
              <a:rPr lang="en-US" sz="2372" spc="166">
                <a:solidFill>
                  <a:srgbClr val="F8FBFD"/>
                </a:solidFill>
                <a:latin typeface="Montserrat Classic"/>
              </a:rPr>
              <a:t>SOLUȚIA PROPUSĂ POATE FUNCȚIONA PE URMĂTOARELE SISTEME DE OPERARE</a:t>
            </a:r>
          </a:p>
          <a:p>
            <a:pPr>
              <a:lnSpc>
                <a:spcPts val="3891"/>
              </a:lnSpc>
              <a:spcBef>
                <a:spcPct val="0"/>
              </a:spcBef>
            </a:pPr>
            <a:r>
              <a:rPr lang="en-US" sz="2372" spc="166">
                <a:solidFill>
                  <a:srgbClr val="F8FBFD"/>
                </a:solidFill>
                <a:sym typeface="Montserrat Classic"/>
              </a:rPr>
              <a:t> WINDOWS (XP, 7, VISTA, 8, 10,11)</a:t>
            </a:r>
          </a:p>
          <a:p>
            <a:pPr>
              <a:lnSpc>
                <a:spcPts val="3891"/>
              </a:lnSpc>
              <a:spcBef>
                <a:spcPct val="0"/>
              </a:spcBef>
            </a:pPr>
            <a:r>
              <a:rPr lang="en-US" sz="2372" spc="166">
                <a:solidFill>
                  <a:srgbClr val="F8FBFD"/>
                </a:solidFill>
                <a:sym typeface="Montserrat Classic"/>
              </a:rPr>
              <a:t> LINUX</a:t>
            </a:r>
          </a:p>
          <a:p>
            <a:pPr>
              <a:lnSpc>
                <a:spcPts val="3891"/>
              </a:lnSpc>
              <a:spcBef>
                <a:spcPct val="0"/>
              </a:spcBef>
            </a:pPr>
            <a:r>
              <a:rPr lang="en-US" sz="2372" spc="166">
                <a:solidFill>
                  <a:srgbClr val="F8FBFD"/>
                </a:solidFill>
                <a:sym typeface="Montserrat Classic"/>
              </a:rPr>
              <a:t> MACOS</a:t>
            </a:r>
          </a:p>
          <a:p>
            <a:pPr>
              <a:lnSpc>
                <a:spcPts val="3891"/>
              </a:lnSpc>
              <a:spcBef>
                <a:spcPct val="0"/>
              </a:spcBef>
            </a:pPr>
            <a:endParaRPr lang="en-US" sz="2372" spc="166">
              <a:solidFill>
                <a:srgbClr val="F8FBFD"/>
              </a:solidFill>
              <a:sym typeface="Montserrat Classic"/>
            </a:endParaRPr>
          </a:p>
          <a:p>
            <a:pPr>
              <a:lnSpc>
                <a:spcPts val="3891"/>
              </a:lnSpc>
              <a:spcBef>
                <a:spcPct val="0"/>
              </a:spcBef>
            </a:pPr>
            <a:r>
              <a:rPr lang="en-US" sz="2372" spc="166">
                <a:solidFill>
                  <a:srgbClr val="F8FBFD"/>
                </a:solidFill>
                <a:latin typeface="Montserrat Classic"/>
              </a:rPr>
              <a:t>PENTRU A PUTEA LANSA APLICAȚIA, VEȚI AVEA NEVOIE DE:</a:t>
            </a:r>
          </a:p>
          <a:p>
            <a:pPr>
              <a:lnSpc>
                <a:spcPts val="3891"/>
              </a:lnSpc>
              <a:spcBef>
                <a:spcPct val="0"/>
              </a:spcBef>
            </a:pPr>
            <a:r>
              <a:rPr lang="en-US" sz="2372" spc="166">
                <a:solidFill>
                  <a:srgbClr val="F8FBFD"/>
                </a:solidFill>
                <a:sym typeface="Montserrat Classic"/>
              </a:rPr>
              <a:t> .NET CORE 6.0</a:t>
            </a:r>
          </a:p>
        </p:txBody>
      </p:sp>
      <p:sp>
        <p:nvSpPr>
          <p:cNvPr id="9" name="TextBox 9"/>
          <p:cNvSpPr txBox="1"/>
          <p:nvPr/>
        </p:nvSpPr>
        <p:spPr>
          <a:xfrm>
            <a:off x="9016444" y="9277562"/>
            <a:ext cx="255111" cy="580390"/>
          </a:xfrm>
          <a:prstGeom prst="rect">
            <a:avLst/>
          </a:prstGeom>
        </p:spPr>
        <p:txBody>
          <a:bodyPr lIns="0" tIns="0" rIns="0" bIns="0" rtlCol="0" anchor="t">
            <a:spAutoFit/>
          </a:bodyPr>
          <a:lstStyle/>
          <a:p>
            <a:pPr algn="ctr">
              <a:lnSpc>
                <a:spcPts val="4759"/>
              </a:lnSpc>
            </a:pPr>
            <a:r>
              <a:rPr lang="en-US" sz="3399">
                <a:solidFill>
                  <a:srgbClr val="F8FBFD"/>
                </a:solidFill>
                <a:latin typeface="Canva Sans"/>
              </a:rPr>
              <a:t>5</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sp>
        <p:nvSpPr>
          <p:cNvPr id="2" name="AutoShape 2"/>
          <p:cNvSpPr/>
          <p:nvPr/>
        </p:nvSpPr>
        <p:spPr>
          <a:xfrm>
            <a:off x="17259300" y="1856179"/>
            <a:ext cx="4436739" cy="173843"/>
          </a:xfrm>
          <a:prstGeom prst="rect">
            <a:avLst/>
          </a:prstGeom>
          <a:solidFill>
            <a:srgbClr val="F8FBFD"/>
          </a:solidFill>
        </p:spPr>
      </p:sp>
      <p:sp>
        <p:nvSpPr>
          <p:cNvPr id="3" name="AutoShape 3"/>
          <p:cNvSpPr/>
          <p:nvPr/>
        </p:nvSpPr>
        <p:spPr>
          <a:xfrm>
            <a:off x="-3408039" y="1856179"/>
            <a:ext cx="4436739" cy="173843"/>
          </a:xfrm>
          <a:prstGeom prst="rect">
            <a:avLst/>
          </a:prstGeom>
          <a:solidFill>
            <a:srgbClr val="F8FBFD"/>
          </a:solidFill>
        </p:spPr>
      </p:sp>
      <p:pic>
        <p:nvPicPr>
          <p:cNvPr id="4" name="Picture 4"/>
          <p:cNvPicPr>
            <a:picLocks noChangeAspect="1"/>
          </p:cNvPicPr>
          <p:nvPr/>
        </p:nvPicPr>
        <p:blipFill>
          <a:blip r:embed="rId2"/>
          <a:srcRect l="1222" r="1222" b="8964"/>
          <a:stretch>
            <a:fillRect/>
          </a:stretch>
        </p:blipFill>
        <p:spPr>
          <a:xfrm>
            <a:off x="2157414" y="3168661"/>
            <a:ext cx="13973172" cy="6089639"/>
          </a:xfrm>
          <a:prstGeom prst="rect">
            <a:avLst/>
          </a:prstGeom>
        </p:spPr>
      </p:pic>
      <p:sp>
        <p:nvSpPr>
          <p:cNvPr id="5" name="TextBox 5"/>
          <p:cNvSpPr txBox="1"/>
          <p:nvPr/>
        </p:nvSpPr>
        <p:spPr>
          <a:xfrm>
            <a:off x="2353161" y="409575"/>
            <a:ext cx="5523405" cy="1190625"/>
          </a:xfrm>
          <a:prstGeom prst="rect">
            <a:avLst/>
          </a:prstGeom>
        </p:spPr>
        <p:txBody>
          <a:bodyPr lIns="0" tIns="0" rIns="0" bIns="0" rtlCol="0" anchor="t">
            <a:spAutoFit/>
          </a:bodyPr>
          <a:lstStyle/>
          <a:p>
            <a:pPr algn="ctr">
              <a:lnSpc>
                <a:spcPts val="9450"/>
              </a:lnSpc>
            </a:pPr>
            <a:r>
              <a:rPr lang="en-US" sz="7500" spc="67">
                <a:solidFill>
                  <a:srgbClr val="F8FBFD"/>
                </a:solidFill>
                <a:latin typeface="Montserrat Classic Bold"/>
              </a:rPr>
              <a:t>Anexe</a:t>
            </a:r>
          </a:p>
        </p:txBody>
      </p:sp>
      <p:sp>
        <p:nvSpPr>
          <p:cNvPr id="6" name="TextBox 6"/>
          <p:cNvSpPr txBox="1"/>
          <p:nvPr/>
        </p:nvSpPr>
        <p:spPr>
          <a:xfrm>
            <a:off x="2934182" y="1426229"/>
            <a:ext cx="6209818" cy="745599"/>
          </a:xfrm>
          <a:prstGeom prst="rect">
            <a:avLst/>
          </a:prstGeom>
        </p:spPr>
        <p:txBody>
          <a:bodyPr lIns="0" tIns="0" rIns="0" bIns="0" rtlCol="0" anchor="t">
            <a:spAutoFit/>
          </a:bodyPr>
          <a:lstStyle/>
          <a:p>
            <a:pPr algn="ctr">
              <a:lnSpc>
                <a:spcPts val="6270"/>
              </a:lnSpc>
            </a:pPr>
            <a:r>
              <a:rPr lang="en-US" sz="4180" spc="41">
                <a:solidFill>
                  <a:srgbClr val="F8FBFD"/>
                </a:solidFill>
                <a:latin typeface="Montserrat Light"/>
              </a:rPr>
              <a:t>Schitele ferestrelor</a:t>
            </a:r>
          </a:p>
        </p:txBody>
      </p:sp>
      <p:sp>
        <p:nvSpPr>
          <p:cNvPr id="7" name="TextBox 7"/>
          <p:cNvSpPr txBox="1"/>
          <p:nvPr/>
        </p:nvSpPr>
        <p:spPr>
          <a:xfrm>
            <a:off x="4283611" y="2343166"/>
            <a:ext cx="9720777" cy="558907"/>
          </a:xfrm>
          <a:prstGeom prst="rect">
            <a:avLst/>
          </a:prstGeom>
        </p:spPr>
        <p:txBody>
          <a:bodyPr lIns="0" tIns="0" rIns="0" bIns="0" rtlCol="0" anchor="t">
            <a:spAutoFit/>
          </a:bodyPr>
          <a:lstStyle/>
          <a:p>
            <a:pPr algn="ctr">
              <a:lnSpc>
                <a:spcPts val="4620"/>
              </a:lnSpc>
            </a:pPr>
            <a:r>
              <a:rPr lang="en-US" sz="3080" spc="30">
                <a:solidFill>
                  <a:srgbClr val="F8FBFD"/>
                </a:solidFill>
                <a:latin typeface="Montserrat Light"/>
              </a:rPr>
              <a:t>Ferestrele de logare si creare cont</a:t>
            </a:r>
          </a:p>
        </p:txBody>
      </p:sp>
      <p:sp>
        <p:nvSpPr>
          <p:cNvPr id="8" name="TextBox 8"/>
          <p:cNvSpPr txBox="1"/>
          <p:nvPr/>
        </p:nvSpPr>
        <p:spPr>
          <a:xfrm>
            <a:off x="9111615" y="9458325"/>
            <a:ext cx="277654"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a:rPr>
              <a:t>6</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sp>
        <p:nvSpPr>
          <p:cNvPr id="2" name="AutoShape 2"/>
          <p:cNvSpPr/>
          <p:nvPr/>
        </p:nvSpPr>
        <p:spPr>
          <a:xfrm>
            <a:off x="655651" y="419100"/>
            <a:ext cx="16840200" cy="8839200"/>
          </a:xfrm>
          <a:prstGeom prst="rect">
            <a:avLst/>
          </a:prstGeom>
          <a:solidFill>
            <a:srgbClr val="F8FBFD"/>
          </a:solidFill>
        </p:spPr>
      </p:sp>
      <p:pic>
        <p:nvPicPr>
          <p:cNvPr id="3" name="Picture 3"/>
          <p:cNvPicPr>
            <a:picLocks noChangeAspect="1"/>
          </p:cNvPicPr>
          <p:nvPr/>
        </p:nvPicPr>
        <p:blipFill>
          <a:blip r:embed="rId2"/>
          <a:srcRect t="6641" b="1722"/>
          <a:stretch>
            <a:fillRect/>
          </a:stretch>
        </p:blipFill>
        <p:spPr>
          <a:xfrm>
            <a:off x="1028700" y="2121131"/>
            <a:ext cx="8161986" cy="6517105"/>
          </a:xfrm>
          <a:prstGeom prst="rect">
            <a:avLst/>
          </a:prstGeom>
        </p:spPr>
      </p:pic>
      <p:pic>
        <p:nvPicPr>
          <p:cNvPr id="4" name="Picture 4"/>
          <p:cNvPicPr>
            <a:picLocks noChangeAspect="1"/>
          </p:cNvPicPr>
          <p:nvPr/>
        </p:nvPicPr>
        <p:blipFill>
          <a:blip r:embed="rId3"/>
          <a:srcRect l="8166" t="3379" r="10729" b="2956"/>
          <a:stretch>
            <a:fillRect/>
          </a:stretch>
        </p:blipFill>
        <p:spPr>
          <a:xfrm>
            <a:off x="9144000" y="2091608"/>
            <a:ext cx="7962093" cy="6546628"/>
          </a:xfrm>
          <a:prstGeom prst="rect">
            <a:avLst/>
          </a:prstGeom>
        </p:spPr>
      </p:pic>
      <p:sp>
        <p:nvSpPr>
          <p:cNvPr id="5" name="TextBox 5"/>
          <p:cNvSpPr txBox="1"/>
          <p:nvPr/>
        </p:nvSpPr>
        <p:spPr>
          <a:xfrm>
            <a:off x="1452896" y="972312"/>
            <a:ext cx="7313593" cy="654860"/>
          </a:xfrm>
          <a:prstGeom prst="rect">
            <a:avLst/>
          </a:prstGeom>
        </p:spPr>
        <p:txBody>
          <a:bodyPr lIns="0" tIns="0" rIns="0" bIns="0" rtlCol="0" anchor="t">
            <a:spAutoFit/>
          </a:bodyPr>
          <a:lstStyle/>
          <a:p>
            <a:pPr algn="ctr">
              <a:lnSpc>
                <a:spcPts val="5116"/>
              </a:lnSpc>
            </a:pPr>
            <a:r>
              <a:rPr lang="en-US" sz="4060" spc="36">
                <a:solidFill>
                  <a:srgbClr val="053D57"/>
                </a:solidFill>
                <a:latin typeface="Montserrat Classic Bold"/>
              </a:rPr>
              <a:t>Fereastra principala</a:t>
            </a:r>
          </a:p>
        </p:txBody>
      </p:sp>
      <p:sp>
        <p:nvSpPr>
          <p:cNvPr id="6" name="TextBox 6"/>
          <p:cNvSpPr txBox="1"/>
          <p:nvPr/>
        </p:nvSpPr>
        <p:spPr>
          <a:xfrm>
            <a:off x="9190686" y="1000125"/>
            <a:ext cx="7313593" cy="627047"/>
          </a:xfrm>
          <a:prstGeom prst="rect">
            <a:avLst/>
          </a:prstGeom>
        </p:spPr>
        <p:txBody>
          <a:bodyPr lIns="0" tIns="0" rIns="0" bIns="0" rtlCol="0" anchor="t">
            <a:spAutoFit/>
          </a:bodyPr>
          <a:lstStyle/>
          <a:p>
            <a:pPr algn="ctr">
              <a:lnSpc>
                <a:spcPts val="4990"/>
              </a:lnSpc>
            </a:pPr>
            <a:r>
              <a:rPr lang="en-US" sz="3960" spc="35">
                <a:solidFill>
                  <a:srgbClr val="053D57"/>
                </a:solidFill>
                <a:latin typeface="Montserrat Classic Bold"/>
              </a:rPr>
              <a:t>Fereastra de inregistrari</a:t>
            </a:r>
          </a:p>
        </p:txBody>
      </p:sp>
      <p:sp>
        <p:nvSpPr>
          <p:cNvPr id="7" name="TextBox 7"/>
          <p:cNvSpPr txBox="1"/>
          <p:nvPr/>
        </p:nvSpPr>
        <p:spPr>
          <a:xfrm>
            <a:off x="9084244" y="9496425"/>
            <a:ext cx="212884" cy="580390"/>
          </a:xfrm>
          <a:prstGeom prst="rect">
            <a:avLst/>
          </a:prstGeom>
        </p:spPr>
        <p:txBody>
          <a:bodyPr lIns="0" tIns="0" rIns="0" bIns="0" rtlCol="0" anchor="t">
            <a:spAutoFit/>
          </a:bodyPr>
          <a:lstStyle/>
          <a:p>
            <a:pPr algn="ctr">
              <a:lnSpc>
                <a:spcPts val="4759"/>
              </a:lnSpc>
            </a:pPr>
            <a:r>
              <a:rPr lang="en-US" sz="3399">
                <a:solidFill>
                  <a:srgbClr val="F8FBFD"/>
                </a:solidFill>
                <a:latin typeface="Canva Sans"/>
              </a:rPr>
              <a:t>7</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635</Words>
  <Application>Microsoft Office PowerPoint</Application>
  <PresentationFormat>Custom</PresentationFormat>
  <Paragraphs>95</Paragraphs>
  <Slides>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Arial</vt:lpstr>
      <vt:lpstr>Montserrat Light</vt:lpstr>
      <vt:lpstr>Montserrat Classic Bold</vt:lpstr>
      <vt:lpstr>Canva Sans</vt:lpstr>
      <vt:lpstr>Montserrat Classic</vt:lpstr>
      <vt:lpstr>Canva Sans Bold</vt:lpstr>
      <vt:lpstr>Montserrat Light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SRS</dc:title>
  <cp:lastModifiedBy>Batir Daniel</cp:lastModifiedBy>
  <cp:revision>2</cp:revision>
  <dcterms:created xsi:type="dcterms:W3CDTF">2006-08-16T00:00:00Z</dcterms:created>
  <dcterms:modified xsi:type="dcterms:W3CDTF">2023-02-09T10:08:37Z</dcterms:modified>
  <dc:identifier>DAFY2UAeTe0</dc:identifier>
</cp:coreProperties>
</file>